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59" r:id="rId3"/>
    <p:sldId id="261" r:id="rId4"/>
    <p:sldId id="273" r:id="rId5"/>
    <p:sldId id="256" r:id="rId6"/>
    <p:sldId id="257" r:id="rId7"/>
    <p:sldId id="267" r:id="rId8"/>
    <p:sldId id="265" r:id="rId9"/>
    <p:sldId id="258" r:id="rId10"/>
    <p:sldId id="263" r:id="rId11"/>
    <p:sldId id="262" r:id="rId12"/>
    <p:sldId id="274" r:id="rId13"/>
    <p:sldId id="275" r:id="rId14"/>
    <p:sldId id="279" r:id="rId15"/>
    <p:sldId id="281" r:id="rId16"/>
    <p:sldId id="280" r:id="rId17"/>
    <p:sldId id="277" r:id="rId18"/>
    <p:sldId id="278" r:id="rId19"/>
    <p:sldId id="272"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 van Keulen - 3ME" initials="FvK" lastIdx="3" clrIdx="0"/>
  <p:cmAuthor id="1" name="Dave blank"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CC00"/>
    <a:srgbClr val="9966FF"/>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36" autoAdjust="0"/>
    <p:restoredTop sz="99777" autoAdjust="0"/>
  </p:normalViewPr>
  <p:slideViewPr>
    <p:cSldViewPr>
      <p:cViewPr>
        <p:scale>
          <a:sx n="99" d="100"/>
          <a:sy n="99" d="100"/>
        </p:scale>
        <p:origin x="-166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07T23:30:38.574" idx="2">
    <p:pos x="4692" y="4156"/>
    <p:text>Zou het een idee zijn om dit om te bouwen tot een figuur. Centraal als elips ecosysteem en daaruit als pijlen de andere issues? Zal nu even een puzzel zijn, maar maakt het mogelijk wel aantrekkelijker. Ecosysteem zou ook kaart van nederland kunnen zijn, met dots die de belangrijkste centra aangeven.
Qua presentatie is zou slide aantrekkelijker. De verschillende issue kunnen een voor een verschijnen</p:text>
  </p:cm>
  <p:cm authorId="0" dt="2012-02-07T23:35:11.343" idx="3">
    <p:pos x="5088" y="4156"/>
    <p:text>Kijk even naar suggestie op volgende slide</p:text>
  </p:cm>
  <p:cm authorId="0" dt="2012-02-07T23:31:30.850" idx="1">
    <p:pos x="2536" y="3387"/>
    <p:text>Laatste bullet zou ik vervangen door iets als sustainability</p:text>
  </p:cm>
</p: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309E1-071F-4969-A383-C1B552377FF8}" type="doc">
      <dgm:prSet loTypeId="urn:microsoft.com/office/officeart/2005/8/layout/chevron1" loCatId="process" qsTypeId="urn:microsoft.com/office/officeart/2005/8/quickstyle/simple1" qsCatId="simple" csTypeId="urn:microsoft.com/office/officeart/2005/8/colors/accent2_3" csCatId="accent2" phldr="1"/>
      <dgm:spPr/>
    </dgm:pt>
    <dgm:pt modelId="{9CFA1EAF-6B5A-4F36-8F82-931114B1B56B}">
      <dgm:prSet phldrT="[Text]"/>
      <dgm:spPr/>
      <dgm:t>
        <a:bodyPr/>
        <a:lstStyle/>
        <a:p>
          <a:r>
            <a:rPr lang="nl-NL" dirty="0" smtClean="0"/>
            <a:t>Concept</a:t>
          </a:r>
          <a:endParaRPr lang="nl-NL" dirty="0"/>
        </a:p>
      </dgm:t>
    </dgm:pt>
    <dgm:pt modelId="{3AED946C-15CA-49F6-9E04-942586CF70BB}" type="parTrans" cxnId="{9B743581-52EB-464F-8D38-DA17827066BF}">
      <dgm:prSet/>
      <dgm:spPr/>
      <dgm:t>
        <a:bodyPr/>
        <a:lstStyle/>
        <a:p>
          <a:endParaRPr lang="nl-NL"/>
        </a:p>
      </dgm:t>
    </dgm:pt>
    <dgm:pt modelId="{8A17CF12-E5D9-499E-940D-E187E3802A6E}" type="sibTrans" cxnId="{9B743581-52EB-464F-8D38-DA17827066BF}">
      <dgm:prSet/>
      <dgm:spPr/>
      <dgm:t>
        <a:bodyPr/>
        <a:lstStyle/>
        <a:p>
          <a:endParaRPr lang="nl-NL"/>
        </a:p>
      </dgm:t>
    </dgm:pt>
    <dgm:pt modelId="{A259E4D1-86E2-4792-886C-ADD61D63C27E}">
      <dgm:prSet phldrT="[Text]"/>
      <dgm:spPr/>
      <dgm:t>
        <a:bodyPr/>
        <a:lstStyle/>
        <a:p>
          <a:r>
            <a:rPr lang="nl-NL" dirty="0" err="1" smtClean="0"/>
            <a:t>Protection</a:t>
          </a:r>
          <a:endParaRPr lang="nl-NL" dirty="0"/>
        </a:p>
      </dgm:t>
    </dgm:pt>
    <dgm:pt modelId="{589780A0-FC85-4EB4-AD99-EB2F57709148}" type="parTrans" cxnId="{0272982F-492A-4450-81A7-6BC5F758F443}">
      <dgm:prSet/>
      <dgm:spPr/>
      <dgm:t>
        <a:bodyPr/>
        <a:lstStyle/>
        <a:p>
          <a:endParaRPr lang="nl-NL"/>
        </a:p>
      </dgm:t>
    </dgm:pt>
    <dgm:pt modelId="{35C740FE-64A8-4F32-A877-7D27891F1186}" type="sibTrans" cxnId="{0272982F-492A-4450-81A7-6BC5F758F443}">
      <dgm:prSet/>
      <dgm:spPr/>
      <dgm:t>
        <a:bodyPr/>
        <a:lstStyle/>
        <a:p>
          <a:endParaRPr lang="nl-NL"/>
        </a:p>
      </dgm:t>
    </dgm:pt>
    <dgm:pt modelId="{115772C6-DB1D-4D0B-9EFC-04940C80EFAE}">
      <dgm:prSet phldrT="[Text]"/>
      <dgm:spPr/>
      <dgm:t>
        <a:bodyPr/>
        <a:lstStyle/>
        <a:p>
          <a:r>
            <a:rPr lang="nl-NL" dirty="0" err="1" smtClean="0"/>
            <a:t>Development</a:t>
          </a:r>
          <a:endParaRPr lang="nl-NL" dirty="0"/>
        </a:p>
      </dgm:t>
    </dgm:pt>
    <dgm:pt modelId="{61E0ABCC-1AC5-495D-A3FF-01FFB37CBFD2}" type="parTrans" cxnId="{F02F841E-F399-4F4B-9614-B95394DAFCFC}">
      <dgm:prSet/>
      <dgm:spPr/>
      <dgm:t>
        <a:bodyPr/>
        <a:lstStyle/>
        <a:p>
          <a:endParaRPr lang="nl-NL"/>
        </a:p>
      </dgm:t>
    </dgm:pt>
    <dgm:pt modelId="{1A5F06DD-60AB-498F-B903-78A41DA75C36}" type="sibTrans" cxnId="{F02F841E-F399-4F4B-9614-B95394DAFCFC}">
      <dgm:prSet/>
      <dgm:spPr/>
      <dgm:t>
        <a:bodyPr/>
        <a:lstStyle/>
        <a:p>
          <a:endParaRPr lang="nl-NL"/>
        </a:p>
      </dgm:t>
    </dgm:pt>
    <dgm:pt modelId="{3C96CCA3-171A-4F59-A39E-35C697F55A5A}">
      <dgm:prSet phldrT="[Text]"/>
      <dgm:spPr/>
      <dgm:t>
        <a:bodyPr/>
        <a:lstStyle/>
        <a:p>
          <a:r>
            <a:rPr lang="nl-NL" dirty="0" smtClean="0"/>
            <a:t>Product </a:t>
          </a:r>
          <a:r>
            <a:rPr lang="nl-NL" dirty="0" err="1" smtClean="0"/>
            <a:t>development</a:t>
          </a:r>
          <a:endParaRPr lang="nl-NL" dirty="0"/>
        </a:p>
      </dgm:t>
    </dgm:pt>
    <dgm:pt modelId="{87045C65-A341-4036-B5C0-5FFC744A1B03}" type="parTrans" cxnId="{5A59A84C-7C83-4C5B-8940-2CF9A301D48B}">
      <dgm:prSet/>
      <dgm:spPr/>
      <dgm:t>
        <a:bodyPr/>
        <a:lstStyle/>
        <a:p>
          <a:endParaRPr lang="nl-NL"/>
        </a:p>
      </dgm:t>
    </dgm:pt>
    <dgm:pt modelId="{141C7622-7DC3-4049-847B-2B5919947D77}" type="sibTrans" cxnId="{5A59A84C-7C83-4C5B-8940-2CF9A301D48B}">
      <dgm:prSet/>
      <dgm:spPr/>
      <dgm:t>
        <a:bodyPr/>
        <a:lstStyle/>
        <a:p>
          <a:endParaRPr lang="nl-NL"/>
        </a:p>
      </dgm:t>
    </dgm:pt>
    <dgm:pt modelId="{0AA4A8F0-8DE2-4891-B1D5-9B52045E514D}">
      <dgm:prSet phldrT="[Text]"/>
      <dgm:spPr/>
      <dgm:t>
        <a:bodyPr/>
        <a:lstStyle/>
        <a:p>
          <a:r>
            <a:rPr lang="nl-NL" dirty="0" err="1" smtClean="0"/>
            <a:t>Market</a:t>
          </a:r>
          <a:endParaRPr lang="nl-NL" dirty="0"/>
        </a:p>
      </dgm:t>
    </dgm:pt>
    <dgm:pt modelId="{4998EF57-9B1A-4CE2-AFD9-D19A0A5B9A42}" type="parTrans" cxnId="{0992B2DF-7246-4590-B3B0-4E8CDA556BD3}">
      <dgm:prSet/>
      <dgm:spPr/>
      <dgm:t>
        <a:bodyPr/>
        <a:lstStyle/>
        <a:p>
          <a:endParaRPr lang="nl-NL"/>
        </a:p>
      </dgm:t>
    </dgm:pt>
    <dgm:pt modelId="{F0373052-29A6-4CBC-B43A-3301F55FD499}" type="sibTrans" cxnId="{0992B2DF-7246-4590-B3B0-4E8CDA556BD3}">
      <dgm:prSet/>
      <dgm:spPr/>
      <dgm:t>
        <a:bodyPr/>
        <a:lstStyle/>
        <a:p>
          <a:endParaRPr lang="nl-NL"/>
        </a:p>
      </dgm:t>
    </dgm:pt>
    <dgm:pt modelId="{FF452F64-566D-4856-B001-E2594A2227BA}" type="pres">
      <dgm:prSet presAssocID="{EAB309E1-071F-4969-A383-C1B552377FF8}" presName="Name0" presStyleCnt="0">
        <dgm:presLayoutVars>
          <dgm:dir/>
          <dgm:animLvl val="lvl"/>
          <dgm:resizeHandles val="exact"/>
        </dgm:presLayoutVars>
      </dgm:prSet>
      <dgm:spPr/>
    </dgm:pt>
    <dgm:pt modelId="{B8F399FF-5E7D-440F-8DCE-D2C05F717AA0}" type="pres">
      <dgm:prSet presAssocID="{9CFA1EAF-6B5A-4F36-8F82-931114B1B56B}" presName="parTxOnly" presStyleLbl="node1" presStyleIdx="0" presStyleCnt="5">
        <dgm:presLayoutVars>
          <dgm:chMax val="0"/>
          <dgm:chPref val="0"/>
          <dgm:bulletEnabled val="1"/>
        </dgm:presLayoutVars>
      </dgm:prSet>
      <dgm:spPr/>
      <dgm:t>
        <a:bodyPr/>
        <a:lstStyle/>
        <a:p>
          <a:endParaRPr lang="nl-NL"/>
        </a:p>
      </dgm:t>
    </dgm:pt>
    <dgm:pt modelId="{18E1F170-2836-444C-907A-0477B6572062}" type="pres">
      <dgm:prSet presAssocID="{8A17CF12-E5D9-499E-940D-E187E3802A6E}" presName="parTxOnlySpace" presStyleCnt="0"/>
      <dgm:spPr/>
    </dgm:pt>
    <dgm:pt modelId="{8757858B-B5B0-47BC-9F34-CEF80BF2890E}" type="pres">
      <dgm:prSet presAssocID="{A259E4D1-86E2-4792-886C-ADD61D63C27E}" presName="parTxOnly" presStyleLbl="node1" presStyleIdx="1" presStyleCnt="5">
        <dgm:presLayoutVars>
          <dgm:chMax val="0"/>
          <dgm:chPref val="0"/>
          <dgm:bulletEnabled val="1"/>
        </dgm:presLayoutVars>
      </dgm:prSet>
      <dgm:spPr/>
      <dgm:t>
        <a:bodyPr/>
        <a:lstStyle/>
        <a:p>
          <a:endParaRPr lang="nl-NL"/>
        </a:p>
      </dgm:t>
    </dgm:pt>
    <dgm:pt modelId="{4D52B4C4-5831-4C29-89CB-CA5B5042F41E}" type="pres">
      <dgm:prSet presAssocID="{35C740FE-64A8-4F32-A877-7D27891F1186}" presName="parTxOnlySpace" presStyleCnt="0"/>
      <dgm:spPr/>
    </dgm:pt>
    <dgm:pt modelId="{360F55CC-5E99-4DC1-92BE-4A4623AFC43F}" type="pres">
      <dgm:prSet presAssocID="{115772C6-DB1D-4D0B-9EFC-04940C80EFAE}" presName="parTxOnly" presStyleLbl="node1" presStyleIdx="2" presStyleCnt="5">
        <dgm:presLayoutVars>
          <dgm:chMax val="0"/>
          <dgm:chPref val="0"/>
          <dgm:bulletEnabled val="1"/>
        </dgm:presLayoutVars>
      </dgm:prSet>
      <dgm:spPr/>
      <dgm:t>
        <a:bodyPr/>
        <a:lstStyle/>
        <a:p>
          <a:endParaRPr lang="nl-NL"/>
        </a:p>
      </dgm:t>
    </dgm:pt>
    <dgm:pt modelId="{298C5B65-07D8-4660-8090-5E5B811BEA7B}" type="pres">
      <dgm:prSet presAssocID="{1A5F06DD-60AB-498F-B903-78A41DA75C36}" presName="parTxOnlySpace" presStyleCnt="0"/>
      <dgm:spPr/>
    </dgm:pt>
    <dgm:pt modelId="{1A37C76C-73A9-4F2F-97DD-4FB96B6EB7DC}" type="pres">
      <dgm:prSet presAssocID="{3C96CCA3-171A-4F59-A39E-35C697F55A5A}" presName="parTxOnly" presStyleLbl="node1" presStyleIdx="3" presStyleCnt="5">
        <dgm:presLayoutVars>
          <dgm:chMax val="0"/>
          <dgm:chPref val="0"/>
          <dgm:bulletEnabled val="1"/>
        </dgm:presLayoutVars>
      </dgm:prSet>
      <dgm:spPr/>
      <dgm:t>
        <a:bodyPr/>
        <a:lstStyle/>
        <a:p>
          <a:endParaRPr lang="nl-NL"/>
        </a:p>
      </dgm:t>
    </dgm:pt>
    <dgm:pt modelId="{CD0D75CD-B226-493F-8A6D-7766F54E9FEB}" type="pres">
      <dgm:prSet presAssocID="{141C7622-7DC3-4049-847B-2B5919947D77}" presName="parTxOnlySpace" presStyleCnt="0"/>
      <dgm:spPr/>
    </dgm:pt>
    <dgm:pt modelId="{1E4BCF64-706B-4F4D-974E-E9FDEB55F453}" type="pres">
      <dgm:prSet presAssocID="{0AA4A8F0-8DE2-4891-B1D5-9B52045E514D}" presName="parTxOnly" presStyleLbl="node1" presStyleIdx="4" presStyleCnt="5">
        <dgm:presLayoutVars>
          <dgm:chMax val="0"/>
          <dgm:chPref val="0"/>
          <dgm:bulletEnabled val="1"/>
        </dgm:presLayoutVars>
      </dgm:prSet>
      <dgm:spPr/>
      <dgm:t>
        <a:bodyPr/>
        <a:lstStyle/>
        <a:p>
          <a:endParaRPr lang="nl-NL"/>
        </a:p>
      </dgm:t>
    </dgm:pt>
  </dgm:ptLst>
  <dgm:cxnLst>
    <dgm:cxn modelId="{720BDBC0-2EC9-D84D-A2B1-E036D8649091}" type="presOf" srcId="{0AA4A8F0-8DE2-4891-B1D5-9B52045E514D}" destId="{1E4BCF64-706B-4F4D-974E-E9FDEB55F453}" srcOrd="0" destOrd="0" presId="urn:microsoft.com/office/officeart/2005/8/layout/chevron1"/>
    <dgm:cxn modelId="{0272982F-492A-4450-81A7-6BC5F758F443}" srcId="{EAB309E1-071F-4969-A383-C1B552377FF8}" destId="{A259E4D1-86E2-4792-886C-ADD61D63C27E}" srcOrd="1" destOrd="0" parTransId="{589780A0-FC85-4EB4-AD99-EB2F57709148}" sibTransId="{35C740FE-64A8-4F32-A877-7D27891F1186}"/>
    <dgm:cxn modelId="{07FA1A97-691E-EE4E-BEB4-867A9A0B3F6C}" type="presOf" srcId="{3C96CCA3-171A-4F59-A39E-35C697F55A5A}" destId="{1A37C76C-73A9-4F2F-97DD-4FB96B6EB7DC}" srcOrd="0" destOrd="0" presId="urn:microsoft.com/office/officeart/2005/8/layout/chevron1"/>
    <dgm:cxn modelId="{F02F841E-F399-4F4B-9614-B95394DAFCFC}" srcId="{EAB309E1-071F-4969-A383-C1B552377FF8}" destId="{115772C6-DB1D-4D0B-9EFC-04940C80EFAE}" srcOrd="2" destOrd="0" parTransId="{61E0ABCC-1AC5-495D-A3FF-01FFB37CBFD2}" sibTransId="{1A5F06DD-60AB-498F-B903-78A41DA75C36}"/>
    <dgm:cxn modelId="{BB6CA578-3CB2-F54F-9D4D-23638BF8CF80}" type="presOf" srcId="{115772C6-DB1D-4D0B-9EFC-04940C80EFAE}" destId="{360F55CC-5E99-4DC1-92BE-4A4623AFC43F}" srcOrd="0" destOrd="0" presId="urn:microsoft.com/office/officeart/2005/8/layout/chevron1"/>
    <dgm:cxn modelId="{9B6AF3C9-75B4-1E4A-BA2A-D44E24560F47}" type="presOf" srcId="{9CFA1EAF-6B5A-4F36-8F82-931114B1B56B}" destId="{B8F399FF-5E7D-440F-8DCE-D2C05F717AA0}" srcOrd="0" destOrd="0" presId="urn:microsoft.com/office/officeart/2005/8/layout/chevron1"/>
    <dgm:cxn modelId="{9B743581-52EB-464F-8D38-DA17827066BF}" srcId="{EAB309E1-071F-4969-A383-C1B552377FF8}" destId="{9CFA1EAF-6B5A-4F36-8F82-931114B1B56B}" srcOrd="0" destOrd="0" parTransId="{3AED946C-15CA-49F6-9E04-942586CF70BB}" sibTransId="{8A17CF12-E5D9-499E-940D-E187E3802A6E}"/>
    <dgm:cxn modelId="{5A59A84C-7C83-4C5B-8940-2CF9A301D48B}" srcId="{EAB309E1-071F-4969-A383-C1B552377FF8}" destId="{3C96CCA3-171A-4F59-A39E-35C697F55A5A}" srcOrd="3" destOrd="0" parTransId="{87045C65-A341-4036-B5C0-5FFC744A1B03}" sibTransId="{141C7622-7DC3-4049-847B-2B5919947D77}"/>
    <dgm:cxn modelId="{B1C9F4B8-3E3F-7146-95D5-E64531292670}" type="presOf" srcId="{EAB309E1-071F-4969-A383-C1B552377FF8}" destId="{FF452F64-566D-4856-B001-E2594A2227BA}" srcOrd="0" destOrd="0" presId="urn:microsoft.com/office/officeart/2005/8/layout/chevron1"/>
    <dgm:cxn modelId="{3442B675-9718-CF46-AB0C-6EA8996E66F9}" type="presOf" srcId="{A259E4D1-86E2-4792-886C-ADD61D63C27E}" destId="{8757858B-B5B0-47BC-9F34-CEF80BF2890E}" srcOrd="0" destOrd="0" presId="urn:microsoft.com/office/officeart/2005/8/layout/chevron1"/>
    <dgm:cxn modelId="{0992B2DF-7246-4590-B3B0-4E8CDA556BD3}" srcId="{EAB309E1-071F-4969-A383-C1B552377FF8}" destId="{0AA4A8F0-8DE2-4891-B1D5-9B52045E514D}" srcOrd="4" destOrd="0" parTransId="{4998EF57-9B1A-4CE2-AFD9-D19A0A5B9A42}" sibTransId="{F0373052-29A6-4CBC-B43A-3301F55FD499}"/>
    <dgm:cxn modelId="{2CC081A1-6EA8-0E48-89FD-17B6EE16DD3A}" type="presParOf" srcId="{FF452F64-566D-4856-B001-E2594A2227BA}" destId="{B8F399FF-5E7D-440F-8DCE-D2C05F717AA0}" srcOrd="0" destOrd="0" presId="urn:microsoft.com/office/officeart/2005/8/layout/chevron1"/>
    <dgm:cxn modelId="{078BE45C-21A6-1D42-B18F-25D1A8915BBA}" type="presParOf" srcId="{FF452F64-566D-4856-B001-E2594A2227BA}" destId="{18E1F170-2836-444C-907A-0477B6572062}" srcOrd="1" destOrd="0" presId="urn:microsoft.com/office/officeart/2005/8/layout/chevron1"/>
    <dgm:cxn modelId="{7B5624A8-126F-3049-97A5-E2688DA0A323}" type="presParOf" srcId="{FF452F64-566D-4856-B001-E2594A2227BA}" destId="{8757858B-B5B0-47BC-9F34-CEF80BF2890E}" srcOrd="2" destOrd="0" presId="urn:microsoft.com/office/officeart/2005/8/layout/chevron1"/>
    <dgm:cxn modelId="{B134840E-93B0-2F42-8BA9-9AE86364B373}" type="presParOf" srcId="{FF452F64-566D-4856-B001-E2594A2227BA}" destId="{4D52B4C4-5831-4C29-89CB-CA5B5042F41E}" srcOrd="3" destOrd="0" presId="urn:microsoft.com/office/officeart/2005/8/layout/chevron1"/>
    <dgm:cxn modelId="{53FBFFBA-5E3B-A741-943F-BD4BD8C69D16}" type="presParOf" srcId="{FF452F64-566D-4856-B001-E2594A2227BA}" destId="{360F55CC-5E99-4DC1-92BE-4A4623AFC43F}" srcOrd="4" destOrd="0" presId="urn:microsoft.com/office/officeart/2005/8/layout/chevron1"/>
    <dgm:cxn modelId="{9EA1797E-26F7-D946-A690-1ECBCF6D6643}" type="presParOf" srcId="{FF452F64-566D-4856-B001-E2594A2227BA}" destId="{298C5B65-07D8-4660-8090-5E5B811BEA7B}" srcOrd="5" destOrd="0" presId="urn:microsoft.com/office/officeart/2005/8/layout/chevron1"/>
    <dgm:cxn modelId="{DF288E92-4091-E547-ACDA-2FE58EA0E563}" type="presParOf" srcId="{FF452F64-566D-4856-B001-E2594A2227BA}" destId="{1A37C76C-73A9-4F2F-97DD-4FB96B6EB7DC}" srcOrd="6" destOrd="0" presId="urn:microsoft.com/office/officeart/2005/8/layout/chevron1"/>
    <dgm:cxn modelId="{A06D7A72-2328-9746-B0FE-92F2639B65B3}" type="presParOf" srcId="{FF452F64-566D-4856-B001-E2594A2227BA}" destId="{CD0D75CD-B226-493F-8A6D-7766F54E9FEB}" srcOrd="7" destOrd="0" presId="urn:microsoft.com/office/officeart/2005/8/layout/chevron1"/>
    <dgm:cxn modelId="{70C3E218-26D0-4747-8D00-65478A926D63}" type="presParOf" srcId="{FF452F64-566D-4856-B001-E2594A2227BA}" destId="{1E4BCF64-706B-4F4D-974E-E9FDEB55F453}"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399FF-5E7D-440F-8DCE-D2C05F717AA0}">
      <dsp:nvSpPr>
        <dsp:cNvPr id="0" name=""/>
        <dsp:cNvSpPr/>
      </dsp:nvSpPr>
      <dsp:spPr>
        <a:xfrm>
          <a:off x="2109" y="104549"/>
          <a:ext cx="1877552" cy="751020"/>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NL" sz="1500" kern="1200" dirty="0" smtClean="0"/>
            <a:t>Concept</a:t>
          </a:r>
          <a:endParaRPr lang="nl-NL" sz="1500" kern="1200" dirty="0"/>
        </a:p>
      </dsp:txBody>
      <dsp:txXfrm>
        <a:off x="377619" y="104549"/>
        <a:ext cx="1126532" cy="751020"/>
      </dsp:txXfrm>
    </dsp:sp>
    <dsp:sp modelId="{8757858B-B5B0-47BC-9F34-CEF80BF2890E}">
      <dsp:nvSpPr>
        <dsp:cNvPr id="0" name=""/>
        <dsp:cNvSpPr/>
      </dsp:nvSpPr>
      <dsp:spPr>
        <a:xfrm>
          <a:off x="1691906" y="104549"/>
          <a:ext cx="1877552" cy="751020"/>
        </a:xfrm>
        <a:prstGeom prst="chevron">
          <a:avLst/>
        </a:prstGeom>
        <a:solidFill>
          <a:schemeClr val="accent2">
            <a:shade val="80000"/>
            <a:hueOff val="-8968"/>
            <a:satOff val="-1006"/>
            <a:lumOff val="6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NL" sz="1500" kern="1200" dirty="0" err="1" smtClean="0"/>
            <a:t>Protection</a:t>
          </a:r>
          <a:endParaRPr lang="nl-NL" sz="1500" kern="1200" dirty="0"/>
        </a:p>
      </dsp:txBody>
      <dsp:txXfrm>
        <a:off x="2067416" y="104549"/>
        <a:ext cx="1126532" cy="751020"/>
      </dsp:txXfrm>
    </dsp:sp>
    <dsp:sp modelId="{360F55CC-5E99-4DC1-92BE-4A4623AFC43F}">
      <dsp:nvSpPr>
        <dsp:cNvPr id="0" name=""/>
        <dsp:cNvSpPr/>
      </dsp:nvSpPr>
      <dsp:spPr>
        <a:xfrm>
          <a:off x="3381703" y="104549"/>
          <a:ext cx="1877552" cy="751020"/>
        </a:xfrm>
        <a:prstGeom prst="chevron">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NL" sz="1500" kern="1200" dirty="0" err="1" smtClean="0"/>
            <a:t>Development</a:t>
          </a:r>
          <a:endParaRPr lang="nl-NL" sz="1500" kern="1200" dirty="0"/>
        </a:p>
      </dsp:txBody>
      <dsp:txXfrm>
        <a:off x="3757213" y="104549"/>
        <a:ext cx="1126532" cy="751020"/>
      </dsp:txXfrm>
    </dsp:sp>
    <dsp:sp modelId="{1A37C76C-73A9-4F2F-97DD-4FB96B6EB7DC}">
      <dsp:nvSpPr>
        <dsp:cNvPr id="0" name=""/>
        <dsp:cNvSpPr/>
      </dsp:nvSpPr>
      <dsp:spPr>
        <a:xfrm>
          <a:off x="5071500" y="104549"/>
          <a:ext cx="1877552" cy="751020"/>
        </a:xfrm>
        <a:prstGeom prst="chevron">
          <a:avLst/>
        </a:prstGeom>
        <a:solidFill>
          <a:schemeClr val="accent2">
            <a:shade val="80000"/>
            <a:hueOff val="-26904"/>
            <a:satOff val="-3018"/>
            <a:lumOff val="19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NL" sz="1500" kern="1200" dirty="0" smtClean="0"/>
            <a:t>Product </a:t>
          </a:r>
          <a:r>
            <a:rPr lang="nl-NL" sz="1500" kern="1200" dirty="0" err="1" smtClean="0"/>
            <a:t>development</a:t>
          </a:r>
          <a:endParaRPr lang="nl-NL" sz="1500" kern="1200" dirty="0"/>
        </a:p>
      </dsp:txBody>
      <dsp:txXfrm>
        <a:off x="5447010" y="104549"/>
        <a:ext cx="1126532" cy="751020"/>
      </dsp:txXfrm>
    </dsp:sp>
    <dsp:sp modelId="{1E4BCF64-706B-4F4D-974E-E9FDEB55F453}">
      <dsp:nvSpPr>
        <dsp:cNvPr id="0" name=""/>
        <dsp:cNvSpPr/>
      </dsp:nvSpPr>
      <dsp:spPr>
        <a:xfrm>
          <a:off x="6761298" y="104549"/>
          <a:ext cx="1877552" cy="751020"/>
        </a:xfrm>
        <a:prstGeom prst="chevron">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nl-NL" sz="1500" kern="1200" dirty="0" err="1" smtClean="0"/>
            <a:t>Market</a:t>
          </a:r>
          <a:endParaRPr lang="nl-NL" sz="1500" kern="1200" dirty="0"/>
        </a:p>
      </dsp:txBody>
      <dsp:txXfrm>
        <a:off x="7136808" y="104549"/>
        <a:ext cx="1126532" cy="7510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232B1-F7D3-4860-8ADF-DC6F776081E1}" type="datetimeFigureOut">
              <a:rPr lang="en-US" smtClean="0"/>
              <a:t>01/03/16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C8FFB-A43C-435B-AD35-029EEB5F0E94}" type="slidenum">
              <a:rPr lang="en-US" smtClean="0"/>
              <a:t>‹#›</a:t>
            </a:fld>
            <a:endParaRPr lang="en-US" dirty="0"/>
          </a:p>
        </p:txBody>
      </p:sp>
    </p:spTree>
    <p:extLst>
      <p:ext uri="{BB962C8B-B14F-4D97-AF65-F5344CB8AC3E}">
        <p14:creationId xmlns:p14="http://schemas.microsoft.com/office/powerpoint/2010/main" val="337054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3C8FFB-A43C-435B-AD35-029EEB5F0E9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3C8FFB-A43C-435B-AD35-029EEB5F0E9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en-US" dirty="0" err="1" smtClean="0"/>
              <a:t>Koppelen</a:t>
            </a:r>
            <a:r>
              <a:rPr lang="en-US" dirty="0" smtClean="0"/>
              <a:t> </a:t>
            </a:r>
            <a:r>
              <a:rPr lang="en-US" dirty="0" err="1" smtClean="0"/>
              <a:t>aan</a:t>
            </a:r>
            <a:r>
              <a:rPr lang="en-US" dirty="0" smtClean="0"/>
              <a:t> KPI’s</a:t>
            </a:r>
            <a:endParaRPr lang="en-GB" dirty="0"/>
          </a:p>
        </p:txBody>
      </p:sp>
      <p:sp>
        <p:nvSpPr>
          <p:cNvPr id="4" name="Tijdelijke aanduiding voor koptekst 3"/>
          <p:cNvSpPr>
            <a:spLocks noGrp="1"/>
          </p:cNvSpPr>
          <p:nvPr>
            <p:ph type="hdr" sz="quarter" idx="10"/>
          </p:nvPr>
        </p:nvSpPr>
        <p:spPr/>
        <p:txBody>
          <a:bodyPr/>
          <a:lstStyle/>
          <a:p>
            <a:endParaRPr lang="en-US" dirty="0"/>
          </a:p>
        </p:txBody>
      </p:sp>
      <p:sp>
        <p:nvSpPr>
          <p:cNvPr id="5" name="Tijdelijke aanduiding voor voettekst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266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3C8FFB-A43C-435B-AD35-029EEB5F0E94}"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3C8FFB-A43C-435B-AD35-029EEB5F0E94}"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3C8FFB-A43C-435B-AD35-029EEB5F0E94}"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x general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5"/>
          <p:cNvSpPr>
            <a:spLocks noGrp="1" noChangeArrowheads="1"/>
          </p:cNvSpPr>
          <p:nvPr>
            <p:ph type="ftr" sz="quarter" idx="3"/>
          </p:nvPr>
        </p:nvSpPr>
        <p:spPr>
          <a:xfrm>
            <a:off x="3242622" y="6607789"/>
            <a:ext cx="2895600" cy="205763"/>
          </a:xfrm>
        </p:spPr>
        <p:txBody>
          <a:bodyPr/>
          <a:lstStyle>
            <a:lvl1pPr>
              <a:defRPr/>
            </a:lvl1pPr>
          </a:lstStyle>
          <a:p>
            <a:endParaRPr lang="en-US" dirty="0"/>
          </a:p>
        </p:txBody>
      </p:sp>
      <p:sp>
        <p:nvSpPr>
          <p:cNvPr id="12" name="Titel 1"/>
          <p:cNvSpPr>
            <a:spLocks noGrp="1" noChangeAspect="1"/>
          </p:cNvSpPr>
          <p:nvPr>
            <p:ph type="title"/>
          </p:nvPr>
        </p:nvSpPr>
        <p:spPr>
          <a:xfrm>
            <a:off x="467546" y="226550"/>
            <a:ext cx="8208911" cy="737553"/>
          </a:xfrm>
          <a:prstGeom prst="rect">
            <a:avLst/>
          </a:prstGeom>
        </p:spPr>
        <p:txBody>
          <a:bodyPr wrap="square" lIns="0" tIns="0" rIns="0" bIns="0" anchor="ctr">
            <a:noAutofit/>
          </a:bodyPr>
          <a:lstStyle>
            <a:lvl1pPr indent="0" algn="l">
              <a:lnSpc>
                <a:spcPct val="100000"/>
              </a:lnSpc>
              <a:spcBef>
                <a:spcPts val="0"/>
              </a:spcBef>
              <a:spcAft>
                <a:spcPts val="0"/>
              </a:spcAft>
              <a:defRPr>
                <a:solidFill>
                  <a:srgbClr val="FF0000"/>
                </a:solidFill>
              </a:defRPr>
            </a:lvl1pPr>
          </a:lstStyle>
          <a:p>
            <a:r>
              <a:rPr lang="nl-NL" smtClean="0"/>
              <a:t>Klik om de stijl te bewerken</a:t>
            </a:r>
            <a:endParaRPr lang="nl-NL" dirty="0"/>
          </a:p>
        </p:txBody>
      </p:sp>
      <p:sp>
        <p:nvSpPr>
          <p:cNvPr id="9" name="Tijdelijke aanduiding voor inhoud 8"/>
          <p:cNvSpPr>
            <a:spLocks noGrp="1"/>
          </p:cNvSpPr>
          <p:nvPr>
            <p:ph sz="quarter" idx="21"/>
          </p:nvPr>
        </p:nvSpPr>
        <p:spPr>
          <a:xfrm>
            <a:off x="467544" y="1124744"/>
            <a:ext cx="4032448" cy="4608512"/>
          </a:xfrm>
        </p:spPr>
        <p:txBody>
          <a:bodyPr/>
          <a:lstStyle>
            <a:lvl1pPr>
              <a:buClr>
                <a:schemeClr val="accent1"/>
              </a:buClr>
              <a:defRPr/>
            </a:lvl1pPr>
            <a:lvl2pPr>
              <a:buClr>
                <a:schemeClr val="accent6"/>
              </a:buClr>
              <a:defRPr/>
            </a:lvl2pPr>
            <a:lvl3pPr>
              <a:buClrTx/>
              <a:defRPr/>
            </a:lvl3pPr>
            <a:lvl4pPr>
              <a:buClrTx/>
              <a:defRPr/>
            </a:lvl4pPr>
            <a:lvl5pPr>
              <a:buClrTx/>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inhoud 8"/>
          <p:cNvSpPr>
            <a:spLocks noGrp="1"/>
          </p:cNvSpPr>
          <p:nvPr>
            <p:ph sz="quarter" idx="22"/>
          </p:nvPr>
        </p:nvSpPr>
        <p:spPr>
          <a:xfrm>
            <a:off x="4644008" y="1124744"/>
            <a:ext cx="4032448" cy="4608512"/>
          </a:xfrm>
        </p:spPr>
        <p:txBody>
          <a:bodyPr/>
          <a:lstStyle>
            <a:lvl1pPr>
              <a:buClr>
                <a:schemeClr val="accent1"/>
              </a:buClr>
              <a:defRPr/>
            </a:lvl1pPr>
            <a:lvl2pPr>
              <a:buClr>
                <a:schemeClr val="accent6"/>
              </a:buClr>
              <a:defRPr/>
            </a:lvl2pPr>
            <a:lvl3pPr>
              <a:buClrTx/>
              <a:defRPr/>
            </a:lvl3pPr>
            <a:lvl4pPr>
              <a:buClrTx/>
              <a:defRPr/>
            </a:lvl4pPr>
            <a:lvl5pPr>
              <a:buClrTx/>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5" name="Tijdelijke aanduiding voor afbeelding 2"/>
          <p:cNvSpPr>
            <a:spLocks noGrp="1"/>
          </p:cNvSpPr>
          <p:nvPr>
            <p:ph type="pic" sz="quarter" idx="16" hasCustomPrompt="1"/>
          </p:nvPr>
        </p:nvSpPr>
        <p:spPr>
          <a:xfrm>
            <a:off x="3242622" y="6021289"/>
            <a:ext cx="1329378" cy="503684"/>
          </a:xfrm>
          <a:prstGeom prst="rect">
            <a:avLst/>
          </a:prstGeom>
        </p:spPr>
        <p:txBody>
          <a:bodyPr/>
          <a:lstStyle>
            <a:lvl1pPr marL="0" indent="0" algn="ctr">
              <a:buNone/>
              <a:defRPr sz="800"/>
            </a:lvl1pPr>
          </a:lstStyle>
          <a:p>
            <a:r>
              <a:rPr lang="nl-NL" dirty="0" smtClean="0"/>
              <a:t>Click </a:t>
            </a:r>
            <a:r>
              <a:rPr lang="nl-NL" dirty="0" err="1" smtClean="0"/>
              <a:t>to</a:t>
            </a:r>
            <a:r>
              <a:rPr lang="nl-NL" dirty="0" smtClean="0"/>
              <a:t> </a:t>
            </a:r>
            <a:r>
              <a:rPr lang="nl-NL" dirty="0" err="1" smtClean="0"/>
              <a:t>add</a:t>
            </a:r>
            <a:r>
              <a:rPr lang="nl-NL" dirty="0" smtClean="0"/>
              <a:t> logo</a:t>
            </a:r>
          </a:p>
          <a:p>
            <a:endParaRPr lang="nl-NL" dirty="0" smtClean="0"/>
          </a:p>
          <a:p>
            <a:r>
              <a:rPr lang="nl-NL" dirty="0" smtClean="0"/>
              <a:t>Klik om logo toe te voegen</a:t>
            </a:r>
          </a:p>
          <a:p>
            <a:endParaRPr lang="nl-NL" dirty="0"/>
          </a:p>
        </p:txBody>
      </p:sp>
      <p:sp>
        <p:nvSpPr>
          <p:cNvPr id="16" name="Tijdelijke aanduiding voor afbeelding 2"/>
          <p:cNvSpPr>
            <a:spLocks noGrp="1"/>
          </p:cNvSpPr>
          <p:nvPr>
            <p:ph type="pic" sz="quarter" idx="17" hasCustomPrompt="1"/>
          </p:nvPr>
        </p:nvSpPr>
        <p:spPr>
          <a:xfrm>
            <a:off x="4638469" y="6021289"/>
            <a:ext cx="1329378" cy="503684"/>
          </a:xfrm>
          <a:prstGeom prst="rect">
            <a:avLst/>
          </a:prstGeom>
        </p:spPr>
        <p:txBody>
          <a:bodyPr/>
          <a:lstStyle>
            <a:lvl1pPr marL="0" indent="0" algn="ctr">
              <a:buNone/>
              <a:defRPr sz="800" baseline="0"/>
            </a:lvl1pPr>
          </a:lstStyle>
          <a:p>
            <a:r>
              <a:rPr lang="nl-NL" dirty="0" smtClean="0"/>
              <a:t>TIP: gebruik bijsnijden, aangepast om logo aan formaat aan te passen.</a:t>
            </a:r>
            <a:endParaRPr lang="nl-NL" dirty="0"/>
          </a:p>
        </p:txBody>
      </p:sp>
      <p:sp>
        <p:nvSpPr>
          <p:cNvPr id="17" name="Tijdelijke aanduiding voor afbeelding 2"/>
          <p:cNvSpPr>
            <a:spLocks noGrp="1"/>
          </p:cNvSpPr>
          <p:nvPr>
            <p:ph type="pic" sz="quarter" idx="18" hasCustomPrompt="1"/>
          </p:nvPr>
        </p:nvSpPr>
        <p:spPr>
          <a:xfrm>
            <a:off x="1846774" y="6021289"/>
            <a:ext cx="1329378" cy="503684"/>
          </a:xfrm>
          <a:prstGeom prst="rect">
            <a:avLst/>
          </a:prstGeom>
        </p:spPr>
        <p:txBody>
          <a:bodyPr/>
          <a:lstStyle>
            <a:lvl1pPr marL="0" indent="0" algn="ctr">
              <a:buNone/>
              <a:defRPr sz="800" baseline="0"/>
            </a:lvl1pPr>
          </a:lstStyle>
          <a:p>
            <a:r>
              <a:rPr lang="nl-NL" dirty="0" smtClean="0"/>
              <a:t>TIP: </a:t>
            </a:r>
            <a:r>
              <a:rPr lang="nl-NL" dirty="0" err="1" smtClean="0"/>
              <a:t>use</a:t>
            </a:r>
            <a:r>
              <a:rPr lang="nl-NL" dirty="0" smtClean="0"/>
              <a:t> </a:t>
            </a:r>
            <a:r>
              <a:rPr lang="nl-NL" dirty="0" err="1" smtClean="0"/>
              <a:t>crop</a:t>
            </a:r>
            <a:r>
              <a:rPr lang="nl-NL" dirty="0" smtClean="0"/>
              <a:t>-&gt;fit</a:t>
            </a:r>
            <a:r>
              <a:rPr lang="nl-NL" dirty="0"/>
              <a:t> </a:t>
            </a:r>
            <a:r>
              <a:rPr lang="nl-NL" dirty="0" err="1" smtClean="0"/>
              <a:t>to</a:t>
            </a:r>
            <a:r>
              <a:rPr lang="nl-NL" dirty="0" smtClean="0"/>
              <a:t> </a:t>
            </a:r>
            <a:r>
              <a:rPr lang="nl-NL" dirty="0" err="1" smtClean="0"/>
              <a:t>adjust</a:t>
            </a:r>
            <a:r>
              <a:rPr lang="nl-NL" dirty="0" smtClean="0"/>
              <a:t> image </a:t>
            </a:r>
            <a:r>
              <a:rPr lang="nl-NL" dirty="0" err="1" smtClean="0"/>
              <a:t>to</a:t>
            </a:r>
            <a:r>
              <a:rPr lang="nl-NL" dirty="0" smtClean="0"/>
              <a:t> correct </a:t>
            </a:r>
            <a:r>
              <a:rPr lang="nl-NL" dirty="0" err="1" smtClean="0"/>
              <a:t>size</a:t>
            </a:r>
            <a:endParaRPr lang="nl-NL" dirty="0" smtClean="0"/>
          </a:p>
        </p:txBody>
      </p:sp>
      <p:sp>
        <p:nvSpPr>
          <p:cNvPr id="18" name="Tijdelijke aanduiding voor afbeelding 2"/>
          <p:cNvSpPr>
            <a:spLocks noGrp="1"/>
          </p:cNvSpPr>
          <p:nvPr>
            <p:ph type="pic" sz="quarter" idx="19" hasCustomPrompt="1"/>
          </p:nvPr>
        </p:nvSpPr>
        <p:spPr>
          <a:xfrm>
            <a:off x="395536" y="6021289"/>
            <a:ext cx="1329378" cy="503684"/>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
                <a:schemeClr val="accent1"/>
              </a:buClr>
              <a:buSzPct val="60000"/>
              <a:buFont typeface="Wingdings 2" pitchFamily="18" charset="2"/>
              <a:buNone/>
              <a:tabLst/>
              <a:defRPr sz="800" baseline="0"/>
            </a:lvl1pPr>
          </a:lstStyle>
          <a:p>
            <a:r>
              <a:rPr lang="nl-NL" dirty="0" smtClean="0"/>
              <a:t>Click </a:t>
            </a:r>
            <a:r>
              <a:rPr lang="nl-NL" dirty="0" err="1" smtClean="0"/>
              <a:t>to</a:t>
            </a:r>
            <a:r>
              <a:rPr lang="nl-NL" dirty="0" smtClean="0"/>
              <a:t> </a:t>
            </a:r>
            <a:r>
              <a:rPr lang="nl-NL" dirty="0" err="1" smtClean="0"/>
              <a:t>add</a:t>
            </a:r>
            <a:r>
              <a:rPr lang="nl-NL" dirty="0" smtClean="0"/>
              <a:t> logo</a:t>
            </a:r>
          </a:p>
          <a:p>
            <a:endParaRPr lang="nl-NL" dirty="0" smtClean="0"/>
          </a:p>
          <a:p>
            <a:r>
              <a:rPr lang="nl-NL" dirty="0" smtClean="0"/>
              <a:t>Klik om logo toe te voegen</a:t>
            </a:r>
          </a:p>
          <a:p>
            <a:endParaRPr lang="nl-NL" dirty="0"/>
          </a:p>
        </p:txBody>
      </p:sp>
      <p:sp>
        <p:nvSpPr>
          <p:cNvPr id="23" name="Tijdelijke aanduiding voor afbeelding 2"/>
          <p:cNvSpPr>
            <a:spLocks noGrp="1"/>
          </p:cNvSpPr>
          <p:nvPr>
            <p:ph type="pic" sz="quarter" idx="20" hasCustomPrompt="1"/>
          </p:nvPr>
        </p:nvSpPr>
        <p:spPr>
          <a:xfrm>
            <a:off x="6034317" y="6021289"/>
            <a:ext cx="1329378" cy="503684"/>
          </a:xfrm>
          <a:prstGeom prst="rect">
            <a:avLst/>
          </a:prstGeom>
        </p:spPr>
        <p:txBody>
          <a:bodyPr/>
          <a:lstStyle>
            <a:lvl1pPr marL="0" indent="0" algn="ctr">
              <a:buNone/>
              <a:defRPr sz="800"/>
            </a:lvl1pPr>
          </a:lstStyle>
          <a:p>
            <a:r>
              <a:rPr lang="nl-NL" dirty="0" smtClean="0"/>
              <a:t>Click </a:t>
            </a:r>
            <a:r>
              <a:rPr lang="nl-NL" dirty="0" err="1" smtClean="0"/>
              <a:t>to</a:t>
            </a:r>
            <a:r>
              <a:rPr lang="nl-NL" dirty="0" smtClean="0"/>
              <a:t> </a:t>
            </a:r>
            <a:r>
              <a:rPr lang="nl-NL" dirty="0" err="1" smtClean="0"/>
              <a:t>add</a:t>
            </a:r>
            <a:r>
              <a:rPr lang="nl-NL" dirty="0" smtClean="0"/>
              <a:t> logo</a:t>
            </a:r>
          </a:p>
          <a:p>
            <a:endParaRPr lang="nl-NL" dirty="0" smtClean="0"/>
          </a:p>
          <a:p>
            <a:r>
              <a:rPr lang="nl-NL" dirty="0" smtClean="0"/>
              <a:t>Klik om logo toe te voegen</a:t>
            </a:r>
          </a:p>
          <a:p>
            <a:endParaRPr lang="nl-NL" dirty="0"/>
          </a:p>
        </p:txBody>
      </p:sp>
    </p:spTree>
    <p:extLst>
      <p:ext uri="{BB962C8B-B14F-4D97-AF65-F5344CB8AC3E}">
        <p14:creationId xmlns:p14="http://schemas.microsoft.com/office/powerpoint/2010/main" val="222117634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General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5"/>
          <p:cNvSpPr>
            <a:spLocks noGrp="1" noChangeArrowheads="1"/>
          </p:cNvSpPr>
          <p:nvPr>
            <p:ph type="ftr" sz="quarter" idx="3"/>
          </p:nvPr>
        </p:nvSpPr>
        <p:spPr>
          <a:xfrm>
            <a:off x="3242622" y="6607789"/>
            <a:ext cx="2895600" cy="205763"/>
          </a:xfrm>
        </p:spPr>
        <p:txBody>
          <a:bodyPr/>
          <a:lstStyle>
            <a:lvl1pPr>
              <a:defRPr/>
            </a:lvl1pPr>
          </a:lstStyle>
          <a:p>
            <a:endParaRPr lang="en-US" dirty="0"/>
          </a:p>
        </p:txBody>
      </p:sp>
      <p:sp>
        <p:nvSpPr>
          <p:cNvPr id="10" name="Titel 1"/>
          <p:cNvSpPr>
            <a:spLocks noGrp="1" noChangeAspect="1"/>
          </p:cNvSpPr>
          <p:nvPr>
            <p:ph type="title"/>
          </p:nvPr>
        </p:nvSpPr>
        <p:spPr>
          <a:xfrm>
            <a:off x="467544" y="226550"/>
            <a:ext cx="8280920" cy="737553"/>
          </a:xfrm>
          <a:prstGeom prst="rect">
            <a:avLst/>
          </a:prstGeom>
        </p:spPr>
        <p:txBody>
          <a:bodyPr wrap="square" lIns="0" tIns="0" rIns="0" bIns="0" anchor="ctr">
            <a:noAutofit/>
          </a:bodyPr>
          <a:lstStyle>
            <a:lvl1pPr indent="0" algn="l">
              <a:lnSpc>
                <a:spcPct val="100000"/>
              </a:lnSpc>
              <a:spcBef>
                <a:spcPts val="0"/>
              </a:spcBef>
              <a:spcAft>
                <a:spcPts val="0"/>
              </a:spcAft>
              <a:defRPr>
                <a:solidFill>
                  <a:srgbClr val="FF0000"/>
                </a:solidFill>
              </a:defRPr>
            </a:lvl1pPr>
          </a:lstStyle>
          <a:p>
            <a:r>
              <a:rPr lang="nl-NL" smtClean="0"/>
              <a:t>Klik om de stijl te bewerken</a:t>
            </a:r>
            <a:endParaRPr lang="nl-NL" dirty="0"/>
          </a:p>
        </p:txBody>
      </p:sp>
      <p:sp>
        <p:nvSpPr>
          <p:cNvPr id="3" name="Tijdelijke aanduiding voor inhoud 2"/>
          <p:cNvSpPr>
            <a:spLocks noGrp="1"/>
          </p:cNvSpPr>
          <p:nvPr>
            <p:ph sz="quarter" idx="21"/>
          </p:nvPr>
        </p:nvSpPr>
        <p:spPr>
          <a:xfrm>
            <a:off x="611560" y="1124744"/>
            <a:ext cx="8136904" cy="4680520"/>
          </a:xfrm>
        </p:spPr>
        <p:txBody>
          <a:bodyPr/>
          <a:lstStyle>
            <a:lvl1pPr>
              <a:buClr>
                <a:schemeClr val="accent1"/>
              </a:buClr>
              <a:defRPr/>
            </a:lvl1pPr>
            <a:lvl2pPr marL="914400" indent="-457200">
              <a:buClr>
                <a:schemeClr val="accent6"/>
              </a:buClr>
              <a:buFont typeface="Wingdings 2" pitchFamily="18" charset="2"/>
              <a:buChar char="Ã"/>
              <a:defRPr/>
            </a:lvl2pPr>
            <a:lvl3pPr>
              <a:buClrTx/>
              <a:defRPr/>
            </a:lvl3pPr>
            <a:lvl4pPr>
              <a:buClrTx/>
              <a:defRPr/>
            </a:lvl4pPr>
            <a:lvl5pPr rtl="0">
              <a:buClrTx/>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afbeelding 2"/>
          <p:cNvSpPr>
            <a:spLocks noGrp="1"/>
          </p:cNvSpPr>
          <p:nvPr>
            <p:ph type="pic" sz="quarter" idx="16" hasCustomPrompt="1"/>
          </p:nvPr>
        </p:nvSpPr>
        <p:spPr>
          <a:xfrm>
            <a:off x="3242622" y="6021289"/>
            <a:ext cx="1329378" cy="503684"/>
          </a:xfrm>
          <a:prstGeom prst="rect">
            <a:avLst/>
          </a:prstGeom>
        </p:spPr>
        <p:txBody>
          <a:bodyPr/>
          <a:lstStyle>
            <a:lvl1pPr marL="0" indent="0" algn="ctr">
              <a:buNone/>
              <a:defRPr sz="800"/>
            </a:lvl1pPr>
          </a:lstStyle>
          <a:p>
            <a:r>
              <a:rPr lang="nl-NL" dirty="0" smtClean="0"/>
              <a:t>Click </a:t>
            </a:r>
            <a:r>
              <a:rPr lang="nl-NL" dirty="0" err="1" smtClean="0"/>
              <a:t>to</a:t>
            </a:r>
            <a:r>
              <a:rPr lang="nl-NL" dirty="0" smtClean="0"/>
              <a:t> </a:t>
            </a:r>
            <a:r>
              <a:rPr lang="nl-NL" dirty="0" err="1" smtClean="0"/>
              <a:t>add</a:t>
            </a:r>
            <a:r>
              <a:rPr lang="nl-NL" dirty="0" smtClean="0"/>
              <a:t> logo</a:t>
            </a:r>
          </a:p>
          <a:p>
            <a:endParaRPr lang="nl-NL" dirty="0" smtClean="0"/>
          </a:p>
          <a:p>
            <a:r>
              <a:rPr lang="nl-NL" dirty="0" smtClean="0"/>
              <a:t>Klik om logo toe te voegen</a:t>
            </a:r>
          </a:p>
          <a:p>
            <a:endParaRPr lang="nl-NL" dirty="0"/>
          </a:p>
        </p:txBody>
      </p:sp>
      <p:sp>
        <p:nvSpPr>
          <p:cNvPr id="13" name="Tijdelijke aanduiding voor afbeelding 2"/>
          <p:cNvSpPr>
            <a:spLocks noGrp="1"/>
          </p:cNvSpPr>
          <p:nvPr>
            <p:ph type="pic" sz="quarter" idx="17" hasCustomPrompt="1"/>
          </p:nvPr>
        </p:nvSpPr>
        <p:spPr>
          <a:xfrm>
            <a:off x="4638469" y="6021289"/>
            <a:ext cx="1329378" cy="503684"/>
          </a:xfrm>
          <a:prstGeom prst="rect">
            <a:avLst/>
          </a:prstGeom>
        </p:spPr>
        <p:txBody>
          <a:bodyPr/>
          <a:lstStyle>
            <a:lvl1pPr marL="0" indent="0" algn="ctr">
              <a:buNone/>
              <a:defRPr sz="800" baseline="0"/>
            </a:lvl1pPr>
          </a:lstStyle>
          <a:p>
            <a:r>
              <a:rPr lang="nl-NL" dirty="0" smtClean="0"/>
              <a:t>TIP: gebruik bijsnijden, aangepast om logo aan formaat aan te passen.</a:t>
            </a:r>
            <a:endParaRPr lang="nl-NL" dirty="0"/>
          </a:p>
        </p:txBody>
      </p:sp>
      <p:sp>
        <p:nvSpPr>
          <p:cNvPr id="15" name="Tijdelijke aanduiding voor afbeelding 2"/>
          <p:cNvSpPr>
            <a:spLocks noGrp="1"/>
          </p:cNvSpPr>
          <p:nvPr>
            <p:ph type="pic" sz="quarter" idx="18" hasCustomPrompt="1"/>
          </p:nvPr>
        </p:nvSpPr>
        <p:spPr>
          <a:xfrm>
            <a:off x="1846774" y="6021289"/>
            <a:ext cx="1329378" cy="503684"/>
          </a:xfrm>
          <a:prstGeom prst="rect">
            <a:avLst/>
          </a:prstGeom>
        </p:spPr>
        <p:txBody>
          <a:bodyPr/>
          <a:lstStyle>
            <a:lvl1pPr marL="0" indent="0" algn="ctr">
              <a:buNone/>
              <a:defRPr sz="800" baseline="0"/>
            </a:lvl1pPr>
          </a:lstStyle>
          <a:p>
            <a:r>
              <a:rPr lang="nl-NL" dirty="0" smtClean="0"/>
              <a:t>TIP: </a:t>
            </a:r>
            <a:r>
              <a:rPr lang="nl-NL" dirty="0" err="1" smtClean="0"/>
              <a:t>use</a:t>
            </a:r>
            <a:r>
              <a:rPr lang="nl-NL" dirty="0" smtClean="0"/>
              <a:t> </a:t>
            </a:r>
            <a:r>
              <a:rPr lang="nl-NL" dirty="0" err="1" smtClean="0"/>
              <a:t>crop</a:t>
            </a:r>
            <a:r>
              <a:rPr lang="nl-NL" dirty="0" smtClean="0"/>
              <a:t>-&gt;fit</a:t>
            </a:r>
            <a:r>
              <a:rPr lang="nl-NL" dirty="0"/>
              <a:t> </a:t>
            </a:r>
            <a:r>
              <a:rPr lang="nl-NL" dirty="0" err="1" smtClean="0"/>
              <a:t>to</a:t>
            </a:r>
            <a:r>
              <a:rPr lang="nl-NL" dirty="0" smtClean="0"/>
              <a:t> </a:t>
            </a:r>
            <a:r>
              <a:rPr lang="nl-NL" dirty="0" err="1" smtClean="0"/>
              <a:t>adjust</a:t>
            </a:r>
            <a:r>
              <a:rPr lang="nl-NL" dirty="0" smtClean="0"/>
              <a:t> image </a:t>
            </a:r>
            <a:r>
              <a:rPr lang="nl-NL" dirty="0" err="1" smtClean="0"/>
              <a:t>to</a:t>
            </a:r>
            <a:r>
              <a:rPr lang="nl-NL" dirty="0" smtClean="0"/>
              <a:t> correct </a:t>
            </a:r>
            <a:r>
              <a:rPr lang="nl-NL" dirty="0" err="1" smtClean="0"/>
              <a:t>size</a:t>
            </a:r>
            <a:endParaRPr lang="nl-NL" dirty="0" smtClean="0"/>
          </a:p>
        </p:txBody>
      </p:sp>
      <p:sp>
        <p:nvSpPr>
          <p:cNvPr id="16" name="Tijdelijke aanduiding voor afbeelding 2"/>
          <p:cNvSpPr>
            <a:spLocks noGrp="1"/>
          </p:cNvSpPr>
          <p:nvPr>
            <p:ph type="pic" sz="quarter" idx="19" hasCustomPrompt="1"/>
          </p:nvPr>
        </p:nvSpPr>
        <p:spPr>
          <a:xfrm>
            <a:off x="395536" y="6021289"/>
            <a:ext cx="1329378" cy="503684"/>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
                <a:schemeClr val="accent1"/>
              </a:buClr>
              <a:buSzPct val="60000"/>
              <a:buFont typeface="Wingdings 2" pitchFamily="18" charset="2"/>
              <a:buNone/>
              <a:tabLst/>
              <a:defRPr sz="800" baseline="0"/>
            </a:lvl1pPr>
          </a:lstStyle>
          <a:p>
            <a:r>
              <a:rPr lang="nl-NL" dirty="0" smtClean="0"/>
              <a:t>Click </a:t>
            </a:r>
            <a:r>
              <a:rPr lang="nl-NL" dirty="0" err="1" smtClean="0"/>
              <a:t>to</a:t>
            </a:r>
            <a:r>
              <a:rPr lang="nl-NL" dirty="0" smtClean="0"/>
              <a:t> </a:t>
            </a:r>
            <a:r>
              <a:rPr lang="nl-NL" dirty="0" err="1" smtClean="0"/>
              <a:t>add</a:t>
            </a:r>
            <a:r>
              <a:rPr lang="nl-NL" dirty="0" smtClean="0"/>
              <a:t> logo</a:t>
            </a:r>
          </a:p>
          <a:p>
            <a:endParaRPr lang="nl-NL" dirty="0" smtClean="0"/>
          </a:p>
          <a:p>
            <a:r>
              <a:rPr lang="nl-NL" dirty="0" smtClean="0"/>
              <a:t>Klik om logo toe te voegen</a:t>
            </a:r>
          </a:p>
          <a:p>
            <a:endParaRPr lang="nl-NL" dirty="0"/>
          </a:p>
        </p:txBody>
      </p:sp>
      <p:sp>
        <p:nvSpPr>
          <p:cNvPr id="17" name="Tijdelijke aanduiding voor afbeelding 2"/>
          <p:cNvSpPr>
            <a:spLocks noGrp="1"/>
          </p:cNvSpPr>
          <p:nvPr>
            <p:ph type="pic" sz="quarter" idx="20" hasCustomPrompt="1"/>
          </p:nvPr>
        </p:nvSpPr>
        <p:spPr>
          <a:xfrm>
            <a:off x="6034317" y="6021289"/>
            <a:ext cx="1329378" cy="503684"/>
          </a:xfrm>
          <a:prstGeom prst="rect">
            <a:avLst/>
          </a:prstGeom>
        </p:spPr>
        <p:txBody>
          <a:bodyPr/>
          <a:lstStyle>
            <a:lvl1pPr marL="0" indent="0" algn="ctr">
              <a:buNone/>
              <a:defRPr sz="800"/>
            </a:lvl1pPr>
          </a:lstStyle>
          <a:p>
            <a:r>
              <a:rPr lang="nl-NL" dirty="0" smtClean="0"/>
              <a:t>Click </a:t>
            </a:r>
            <a:r>
              <a:rPr lang="nl-NL" dirty="0" err="1" smtClean="0"/>
              <a:t>to</a:t>
            </a:r>
            <a:r>
              <a:rPr lang="nl-NL" dirty="0" smtClean="0"/>
              <a:t> </a:t>
            </a:r>
            <a:r>
              <a:rPr lang="nl-NL" dirty="0" err="1" smtClean="0"/>
              <a:t>add</a:t>
            </a:r>
            <a:r>
              <a:rPr lang="nl-NL" dirty="0" smtClean="0"/>
              <a:t> logo</a:t>
            </a:r>
          </a:p>
          <a:p>
            <a:endParaRPr lang="nl-NL" dirty="0" smtClean="0"/>
          </a:p>
          <a:p>
            <a:r>
              <a:rPr lang="nl-NL" dirty="0" smtClean="0"/>
              <a:t>Klik om logo toe te voegen</a:t>
            </a:r>
          </a:p>
          <a:p>
            <a:endParaRPr lang="nl-NL" dirty="0"/>
          </a:p>
        </p:txBody>
      </p:sp>
    </p:spTree>
    <p:extLst>
      <p:ext uri="{BB962C8B-B14F-4D97-AF65-F5344CB8AC3E}">
        <p14:creationId xmlns:p14="http://schemas.microsoft.com/office/powerpoint/2010/main" val="70490373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364CB-7D2E-46A4-BF27-721F168ABDC5}" type="datetimeFigureOut">
              <a:rPr lang="en-US" smtClean="0"/>
              <a:t>01/03/16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203E7-FC2D-481D-ACBA-25A1FB1F48F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364CB-7D2E-46A4-BF27-721F168ABDC5}" type="datetimeFigureOut">
              <a:rPr lang="en-US" smtClean="0"/>
              <a:t>01/03/16</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203E7-FC2D-481D-ACBA-25A1FB1F48F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openxmlformats.org/officeDocument/2006/relationships/hyperlink" Target="http://www.google.nl/url?sa=i&amp;rct=j&amp;q=&amp;esrc=s&amp;frm=1&amp;source=images&amp;cd=&amp;cad=rja&amp;docid=DOabS-fSQQcweM&amp;tbnid=nKplqutfsyWgeM:&amp;ved=0CAUQjRw&amp;url=http://www.analist.nl/aandeel/30/ASML_NL0006034001&amp;ei=utw-UompGOrP0AXA5YHADA&amp;bvm=bv.52434380,d.d2k&amp;psig=AFQjCNEtkHSmnxXJYiwxxVpNlpY1eKkTJg&amp;ust=1379937834993111" TargetMode="External"/><Relationship Id="rId12" Type="http://schemas.openxmlformats.org/officeDocument/2006/relationships/image" Target="../media/image29.jpeg"/><Relationship Id="rId13" Type="http://schemas.openxmlformats.org/officeDocument/2006/relationships/hyperlink" Target="http://www.google.nl/url?sa=i&amp;rct=j&amp;q=&amp;esrc=s&amp;frm=1&amp;source=images&amp;cd=&amp;cad=rja&amp;docid=A71Pgdi6Ft6DWM&amp;tbnid=2ijXZ7k3-JhN4M:&amp;ved=0CAUQjRw&amp;url=http://www.lightology.com/index.php?module=vend&amp;vend_id=378&amp;ei=Ot0-UruMI-O10wWo7oGQAQ&amp;bvm=bv.52434380,d.d2k&amp;psig=AFQjCNHk92fpG44VJvgujpW1dN4upoUEpw&amp;ust=1379937911391537" TargetMode="External"/><Relationship Id="rId14" Type="http://schemas.openxmlformats.org/officeDocument/2006/relationships/image" Target="../media/image30.jpeg"/><Relationship Id="rId15" Type="http://schemas.openxmlformats.org/officeDocument/2006/relationships/hyperlink" Target="http://www.google.nl/url?sa=i&amp;rct=j&amp;q=&amp;esrc=s&amp;frm=1&amp;source=images&amp;cd=&amp;cad=rja&amp;docid=XmpNi3eZJ2lCEM&amp;tbnid=BMFaW-c2bbfVGM:&amp;ved=0CAUQjRw&amp;url=http://www.pnoconsultants.com/Clients-Cases/Large-and-international-companies/Pages/NXP.aspx&amp;ei=Zd0-UunDHOGN0AXbg4D4BQ&amp;bvm=bv.52434380,d.d2k&amp;psig=AFQjCNG1QwCJxeD3IjlbUWh6H81ak1yvlQ&amp;ust=1379938015171474" TargetMode="External"/><Relationship Id="rId16" Type="http://schemas.openxmlformats.org/officeDocument/2006/relationships/image" Target="../media/image31.jpeg"/><Relationship Id="rId17" Type="http://schemas.openxmlformats.org/officeDocument/2006/relationships/hyperlink" Target="http://www.google.nl/url?sa=i&amp;rct=j&amp;q=&amp;esrc=s&amp;frm=1&amp;source=images&amp;cd=&amp;cad=rja&amp;docid=MnfZQER4F_a5uM&amp;tbnid=8O3FFoBC92VD3M:&amp;ved=0CAUQjRw&amp;url=http://en.wikipedia.org/wiki/File:FEI-LOGO.png&amp;ei=tt0-UpbeGKX80QWi0IDoAw&amp;bvm=bv.52434380,d.d2k&amp;psig=AFQjCNFZ2WYfCKh9Vq8e3vF6vDiJXd0VjQ&amp;ust=1379938084610772" TargetMode="External"/><Relationship Id="rId18"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eg"/><Relationship Id="rId4" Type="http://schemas.openxmlformats.org/officeDocument/2006/relationships/image" Target="../media/image22.emf"/><Relationship Id="rId5" Type="http://schemas.openxmlformats.org/officeDocument/2006/relationships/image" Target="../media/image23.png"/><Relationship Id="rId6" Type="http://schemas.openxmlformats.org/officeDocument/2006/relationships/image" Target="../media/image24.emf"/><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11.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hyperlink" Target="http://www.mesaplus.utwente.nl/partners/micronit/" TargetMode="External"/><Relationship Id="rId13" Type="http://schemas.openxmlformats.org/officeDocument/2006/relationships/image" Target="../media/image39.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hyperlink" Target="http://www.smarttip.nl/index.php" TargetMode="External"/><Relationship Id="rId17" Type="http://schemas.openxmlformats.org/officeDocument/2006/relationships/image" Target="../media/image42.png"/><Relationship Id="rId18"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eg"/><Relationship Id="rId4" Type="http://schemas.openxmlformats.org/officeDocument/2006/relationships/hyperlink" Target="http://www.nanomi.com/" TargetMode="External"/><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wmf"/><Relationship Id="rId8" Type="http://schemas.openxmlformats.org/officeDocument/2006/relationships/hyperlink" Target="http://www.lionixbv.nl/contact/address.html" TargetMode="External"/><Relationship Id="rId9" Type="http://schemas.openxmlformats.org/officeDocument/2006/relationships/image" Target="../media/image36.jpeg"/><Relationship Id="rId10"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jpeg"/><Relationship Id="rId15" Type="http://schemas.openxmlformats.org/officeDocument/2006/relationships/image" Target="../media/image69.jpeg"/><Relationship Id="rId16" Type="http://schemas.openxmlformats.org/officeDocument/2006/relationships/image" Target="../media/image70.jpeg"/><Relationship Id="rId17" Type="http://schemas.openxmlformats.org/officeDocument/2006/relationships/image" Target="../media/image71.jpeg"/><Relationship Id="rId18"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png"/><Relationship Id="rId6" Type="http://schemas.openxmlformats.org/officeDocument/2006/relationships/image" Target="../media/image61.jpe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hyperlink" Target="http://sites.google.com/a/uneedle.com/u-needle-2-0/" TargetMode="External"/><Relationship Id="rId10"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hyperlink" Target="http://www.google.nl/url?sa=i&amp;rct=j&amp;q=&amp;esrc=s&amp;frm=1&amp;source=images&amp;cd=&amp;cad=rja&amp;docid=ydEytHrsbxPvmM&amp;tbnid=yC8nDY_rSL4pdM:&amp;ved=0CAUQjRw&amp;url=http://www.landsichten.de/niedersachsen/&amp;ei=DtA-UrPSEISI0AWtyoGIDQ&amp;bvm=bv.52434380,d.d2k&amp;psig=AFQjCNEiseQWFOcEugj2-n7rLrTwvmY0_w&amp;ust=1379934570532668" TargetMode="External"/><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hyperlink" Target="file://localhost//upload.wikimedia.org/wikipedia/commons/f/f3/SolarpanelBp.JPG" TargetMode="External"/><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844824"/>
            <a:ext cx="3528392" cy="4087803"/>
          </a:xfrm>
          <a:prstGeom prst="rect">
            <a:avLst/>
          </a:prstGeom>
        </p:spPr>
      </p:pic>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txBox="1">
            <a:spLocks/>
          </p:cNvSpPr>
          <p:nvPr/>
        </p:nvSpPr>
        <p:spPr>
          <a:xfrm>
            <a:off x="467544" y="27020"/>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Nano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connecting</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34340" y="1772816"/>
            <a:ext cx="5073764" cy="4567404"/>
          </a:xfrm>
          <a:prstGeom prst="rect">
            <a:avLst/>
          </a:prstGeom>
        </p:spPr>
        <p:txBody>
          <a:bodyPr wrap="square">
            <a:spAutoFit/>
          </a:bodyPr>
          <a:lstStyle/>
          <a:p>
            <a:pPr lvl="0">
              <a:spcBef>
                <a:spcPct val="20000"/>
              </a:spcBef>
            </a:pPr>
            <a:r>
              <a:rPr lang="nl-NL" sz="2800" b="1" dirty="0"/>
              <a:t>Prof. </a:t>
            </a:r>
            <a:r>
              <a:rPr lang="nl-NL" sz="2800" b="1" dirty="0" smtClean="0"/>
              <a:t>dr. ing. Dave H.A. Blank</a:t>
            </a:r>
          </a:p>
          <a:p>
            <a:pPr lvl="0">
              <a:spcBef>
                <a:spcPct val="20000"/>
              </a:spcBef>
            </a:pPr>
            <a:r>
              <a:rPr lang="nl-NL" sz="2400" dirty="0" smtClean="0"/>
              <a:t>MESA+ </a:t>
            </a:r>
            <a:r>
              <a:rPr lang="nl-NL" sz="2400" dirty="0" err="1" smtClean="0"/>
              <a:t>Institute</a:t>
            </a:r>
            <a:r>
              <a:rPr lang="nl-NL" sz="2400" dirty="0" smtClean="0"/>
              <a:t> </a:t>
            </a:r>
            <a:r>
              <a:rPr lang="nl-NL" sz="2400" dirty="0" err="1" smtClean="0"/>
              <a:t>for</a:t>
            </a:r>
            <a:r>
              <a:rPr lang="nl-NL" sz="2400" dirty="0"/>
              <a:t> </a:t>
            </a:r>
            <a:r>
              <a:rPr lang="nl-NL" sz="2400" dirty="0" err="1" smtClean="0"/>
              <a:t>Nanotechnology</a:t>
            </a:r>
            <a:endParaRPr lang="nl-NL" sz="2400" dirty="0" smtClean="0"/>
          </a:p>
          <a:p>
            <a:r>
              <a:rPr lang="nl-NL" sz="2400" dirty="0" smtClean="0"/>
              <a:t>University of Twente</a:t>
            </a:r>
          </a:p>
          <a:p>
            <a:r>
              <a:rPr lang="nl-NL" sz="2400" dirty="0" smtClean="0"/>
              <a:t>The Netherlands</a:t>
            </a:r>
          </a:p>
          <a:p>
            <a:r>
              <a:rPr lang="nl-NL" sz="2400" dirty="0" smtClean="0"/>
              <a:t> </a:t>
            </a:r>
          </a:p>
          <a:p>
            <a:r>
              <a:rPr lang="nl-NL" sz="2400" dirty="0" err="1" smtClean="0"/>
              <a:t>Chair</a:t>
            </a:r>
            <a:r>
              <a:rPr lang="nl-NL" sz="2400" dirty="0" smtClean="0"/>
              <a:t> </a:t>
            </a:r>
            <a:r>
              <a:rPr lang="nl-NL" sz="2400" dirty="0" err="1"/>
              <a:t>NanoNextNL</a:t>
            </a:r>
            <a:endParaRPr lang="nl-NL" sz="2400" dirty="0"/>
          </a:p>
          <a:p>
            <a:endParaRPr lang="nl-NL" sz="2400" dirty="0" smtClean="0"/>
          </a:p>
          <a:p>
            <a:r>
              <a:rPr lang="nl-NL" sz="2400" dirty="0" smtClean="0"/>
              <a:t>Topteam of </a:t>
            </a:r>
            <a:r>
              <a:rPr lang="nl-NL" sz="2400" dirty="0"/>
              <a:t>the </a:t>
            </a:r>
            <a:r>
              <a:rPr lang="nl-NL" sz="2400" dirty="0" smtClean="0"/>
              <a:t>Dutch top </a:t>
            </a:r>
            <a:r>
              <a:rPr lang="nl-NL" sz="2400" dirty="0"/>
              <a:t>sector </a:t>
            </a:r>
            <a:endParaRPr lang="nl-NL" sz="2400" dirty="0" smtClean="0"/>
          </a:p>
          <a:p>
            <a:r>
              <a:rPr lang="nl-NL" sz="2400" dirty="0" smtClean="0"/>
              <a:t>High </a:t>
            </a:r>
            <a:r>
              <a:rPr lang="nl-NL" sz="2400" dirty="0"/>
              <a:t>Tech </a:t>
            </a:r>
            <a:r>
              <a:rPr lang="nl-NL" sz="2400" dirty="0" err="1"/>
              <a:t>Materials</a:t>
            </a:r>
            <a:r>
              <a:rPr lang="nl-NL" sz="2400" dirty="0"/>
              <a:t> &amp; </a:t>
            </a:r>
            <a:r>
              <a:rPr lang="nl-NL" sz="2400" dirty="0" smtClean="0"/>
              <a:t>Systems</a:t>
            </a:r>
          </a:p>
          <a:p>
            <a:endParaRPr lang="nl-NL" sz="2400" dirty="0"/>
          </a:p>
          <a:p>
            <a:r>
              <a:rPr lang="nl-NL" sz="2400" dirty="0" smtClean="0"/>
              <a:t>Dutch </a:t>
            </a:r>
            <a:r>
              <a:rPr lang="nl-NL" sz="2400" dirty="0" err="1" smtClean="0"/>
              <a:t>Advisory</a:t>
            </a:r>
            <a:r>
              <a:rPr lang="nl-NL" sz="2400" dirty="0" smtClean="0"/>
              <a:t> </a:t>
            </a:r>
            <a:r>
              <a:rPr lang="nl-NL" sz="2400" dirty="0" err="1"/>
              <a:t>C</a:t>
            </a:r>
            <a:r>
              <a:rPr lang="nl-NL" sz="2400" dirty="0" err="1" smtClean="0"/>
              <a:t>ommittee</a:t>
            </a:r>
            <a:r>
              <a:rPr lang="nl-NL" sz="2400" dirty="0" smtClean="0"/>
              <a:t> </a:t>
            </a:r>
            <a:endParaRPr lang="en-US" sz="2400" dirty="0"/>
          </a:p>
          <a:p>
            <a:pPr lvl="0">
              <a:spcBef>
                <a:spcPct val="20000"/>
              </a:spcBef>
            </a:pPr>
            <a:endParaRPr lang="nl-NL"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116632"/>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region south</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52736"/>
            <a:ext cx="1491234" cy="1728192"/>
          </a:xfrm>
          <a:prstGeom prst="rect">
            <a:avLst/>
          </a:prstGeom>
        </p:spPr>
      </p:pic>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19672" y="1124746"/>
            <a:ext cx="7524328" cy="4216539"/>
          </a:xfrm>
          <a:prstGeom prst="rect">
            <a:avLst/>
          </a:prstGeom>
        </p:spPr>
        <p:txBody>
          <a:bodyPr wrap="square">
            <a:spAutoFit/>
          </a:bodyPr>
          <a:lstStyle/>
          <a:p>
            <a:r>
              <a:rPr lang="en-GB" sz="2800" dirty="0" err="1" smtClean="0"/>
              <a:t>Brainport</a:t>
            </a:r>
            <a:r>
              <a:rPr lang="en-GB" sz="2800" dirty="0" smtClean="0"/>
              <a:t> Eindhoven</a:t>
            </a:r>
            <a:r>
              <a:rPr lang="en-GB" sz="2800" dirty="0"/>
              <a:t> </a:t>
            </a:r>
            <a:r>
              <a:rPr lang="en-GB" sz="2000" dirty="0" smtClean="0"/>
              <a:t>leading European top technology region</a:t>
            </a:r>
          </a:p>
          <a:p>
            <a:pPr lvl="1"/>
            <a:endParaRPr lang="en-GB" sz="2000" dirty="0" smtClean="0">
              <a:solidFill>
                <a:srgbClr val="002B54"/>
              </a:solidFill>
            </a:endParaRPr>
          </a:p>
          <a:p>
            <a:r>
              <a:rPr lang="en-GB" sz="2000" b="1" dirty="0" err="1" smtClean="0">
                <a:solidFill>
                  <a:srgbClr val="009900"/>
                </a:solidFill>
              </a:rPr>
              <a:t>worldclass</a:t>
            </a:r>
            <a:r>
              <a:rPr lang="en-GB" sz="2000" b="1" dirty="0" smtClean="0">
                <a:solidFill>
                  <a:srgbClr val="009900"/>
                </a:solidFill>
              </a:rPr>
              <a:t> companies </a:t>
            </a:r>
            <a:r>
              <a:rPr lang="en-GB" sz="2000" dirty="0" smtClean="0"/>
              <a:t>with unique market positions (Philips, DAF, NXP, FEI, ASML) and highly innovative SMEs, specialized in HTS&amp;M</a:t>
            </a:r>
          </a:p>
          <a:p>
            <a:endParaRPr lang="en-GB" sz="2000" dirty="0" smtClean="0">
              <a:solidFill>
                <a:srgbClr val="009900"/>
              </a:solidFill>
            </a:endParaRPr>
          </a:p>
          <a:p>
            <a:r>
              <a:rPr lang="en-GB" sz="2000" b="1" dirty="0">
                <a:solidFill>
                  <a:srgbClr val="009900"/>
                </a:solidFill>
              </a:rPr>
              <a:t>S</a:t>
            </a:r>
            <a:r>
              <a:rPr lang="en-GB" sz="2000" b="1" dirty="0" smtClean="0">
                <a:solidFill>
                  <a:srgbClr val="009900"/>
                </a:solidFill>
              </a:rPr>
              <a:t>trong supply chains </a:t>
            </a:r>
            <a:r>
              <a:rPr lang="en-GB" sz="2000" dirty="0" smtClean="0"/>
              <a:t>where research, development, design and production occur in close proximity</a:t>
            </a:r>
          </a:p>
          <a:p>
            <a:endParaRPr lang="en-GB" sz="2000" dirty="0">
              <a:solidFill>
                <a:srgbClr val="002B54"/>
              </a:solidFill>
            </a:endParaRPr>
          </a:p>
          <a:p>
            <a:r>
              <a:rPr lang="en-GB" sz="2000" b="1" dirty="0">
                <a:solidFill>
                  <a:srgbClr val="009900"/>
                </a:solidFill>
              </a:rPr>
              <a:t>O</a:t>
            </a:r>
            <a:r>
              <a:rPr lang="en-GB" sz="2000" b="1" dirty="0" smtClean="0">
                <a:solidFill>
                  <a:srgbClr val="009900"/>
                </a:solidFill>
              </a:rPr>
              <a:t>pen innovation</a:t>
            </a:r>
            <a:r>
              <a:rPr lang="en-GB" sz="2000" dirty="0" smtClean="0">
                <a:solidFill>
                  <a:srgbClr val="009900"/>
                </a:solidFill>
              </a:rPr>
              <a:t> </a:t>
            </a:r>
            <a:r>
              <a:rPr lang="en-GB" sz="2000" dirty="0" smtClean="0"/>
              <a:t>where parties share knowledge in an open environment before they enter the marketplace</a:t>
            </a:r>
          </a:p>
          <a:p>
            <a:endParaRPr lang="en-GB" sz="2000" dirty="0" smtClean="0">
              <a:solidFill>
                <a:srgbClr val="002B54"/>
              </a:solidFill>
            </a:endParaRPr>
          </a:p>
          <a:p>
            <a:r>
              <a:rPr lang="en-GB" sz="2000" b="1" dirty="0" smtClean="0">
                <a:solidFill>
                  <a:srgbClr val="009900"/>
                </a:solidFill>
              </a:rPr>
              <a:t>Triple helix cooperation </a:t>
            </a:r>
            <a:r>
              <a:rPr lang="en-GB" sz="2000" dirty="0" smtClean="0"/>
              <a:t>between government, business and knowledge institutes</a:t>
            </a:r>
          </a:p>
        </p:txBody>
      </p:sp>
      <p:pic>
        <p:nvPicPr>
          <p:cNvPr id="7" name="Picture 358"/>
          <p:cNvPicPr>
            <a:picLocks noChangeAspect="1" noChangeArrowheads="1"/>
          </p:cNvPicPr>
          <p:nvPr/>
        </p:nvPicPr>
        <p:blipFill>
          <a:blip r:embed="rId4" cstate="print"/>
          <a:srcRect/>
          <a:stretch>
            <a:fillRect/>
          </a:stretch>
        </p:blipFill>
        <p:spPr bwMode="auto">
          <a:xfrm>
            <a:off x="3707904" y="6021288"/>
            <a:ext cx="1098550" cy="360363"/>
          </a:xfrm>
          <a:prstGeom prst="rect">
            <a:avLst/>
          </a:prstGeom>
          <a:noFill/>
          <a:ln w="9525">
            <a:noFill/>
            <a:miter lim="800000"/>
            <a:headEnd/>
            <a:tailEnd/>
          </a:ln>
        </p:spPr>
      </p:pic>
      <p:pic>
        <p:nvPicPr>
          <p:cNvPr id="8" name="Picture 361"/>
          <p:cNvPicPr>
            <a:picLocks noChangeAspect="1" noChangeArrowheads="1"/>
          </p:cNvPicPr>
          <p:nvPr/>
        </p:nvPicPr>
        <p:blipFill>
          <a:blip r:embed="rId5" cstate="print"/>
          <a:srcRect/>
          <a:stretch>
            <a:fillRect/>
          </a:stretch>
        </p:blipFill>
        <p:spPr bwMode="auto">
          <a:xfrm>
            <a:off x="1763688" y="6021288"/>
            <a:ext cx="1509950" cy="504056"/>
          </a:xfrm>
          <a:prstGeom prst="rect">
            <a:avLst/>
          </a:prstGeom>
          <a:noFill/>
          <a:ln w="9525">
            <a:noFill/>
            <a:miter lim="800000"/>
            <a:headEnd/>
            <a:tailEnd/>
          </a:ln>
        </p:spPr>
      </p:pic>
      <p:pic>
        <p:nvPicPr>
          <p:cNvPr id="9" name="Picture 363"/>
          <p:cNvPicPr>
            <a:picLocks noChangeAspect="1" noChangeArrowheads="1"/>
          </p:cNvPicPr>
          <p:nvPr/>
        </p:nvPicPr>
        <p:blipFill>
          <a:blip r:embed="rId6" cstate="print"/>
          <a:srcRect/>
          <a:stretch>
            <a:fillRect/>
          </a:stretch>
        </p:blipFill>
        <p:spPr bwMode="auto">
          <a:xfrm>
            <a:off x="5940152" y="5445225"/>
            <a:ext cx="1333500" cy="357187"/>
          </a:xfrm>
          <a:prstGeom prst="rect">
            <a:avLst/>
          </a:prstGeom>
          <a:noFill/>
          <a:ln w="9525">
            <a:noFill/>
            <a:miter lim="800000"/>
            <a:headEnd/>
            <a:tailEnd/>
          </a:ln>
        </p:spPr>
      </p:pic>
      <p:pic>
        <p:nvPicPr>
          <p:cNvPr id="10" name="Picture 365"/>
          <p:cNvPicPr>
            <a:picLocks noChangeAspect="1" noChangeArrowheads="1"/>
          </p:cNvPicPr>
          <p:nvPr/>
        </p:nvPicPr>
        <p:blipFill>
          <a:blip r:embed="rId7" cstate="print"/>
          <a:srcRect/>
          <a:stretch>
            <a:fillRect/>
          </a:stretch>
        </p:blipFill>
        <p:spPr bwMode="auto">
          <a:xfrm>
            <a:off x="5148064" y="5229201"/>
            <a:ext cx="706562" cy="519059"/>
          </a:xfrm>
          <a:prstGeom prst="rect">
            <a:avLst/>
          </a:prstGeom>
          <a:noFill/>
          <a:ln w="9525">
            <a:noFill/>
            <a:miter lim="800000"/>
            <a:headEnd/>
            <a:tailEnd/>
          </a:ln>
        </p:spPr>
      </p:pic>
      <p:pic>
        <p:nvPicPr>
          <p:cNvPr id="11" name="Picture 366"/>
          <p:cNvPicPr>
            <a:picLocks noChangeAspect="1" noChangeArrowheads="1"/>
          </p:cNvPicPr>
          <p:nvPr/>
        </p:nvPicPr>
        <p:blipFill>
          <a:blip r:embed="rId8" cstate="print"/>
          <a:srcRect/>
          <a:stretch>
            <a:fillRect/>
          </a:stretch>
        </p:blipFill>
        <p:spPr bwMode="auto">
          <a:xfrm>
            <a:off x="3491882" y="5517234"/>
            <a:ext cx="1533525" cy="257175"/>
          </a:xfrm>
          <a:prstGeom prst="rect">
            <a:avLst/>
          </a:prstGeom>
          <a:noFill/>
          <a:ln w="9525">
            <a:noFill/>
            <a:miter lim="800000"/>
            <a:headEnd/>
            <a:tailEnd/>
          </a:ln>
        </p:spPr>
      </p:pic>
      <p:pic>
        <p:nvPicPr>
          <p:cNvPr id="12" name="Picture 367"/>
          <p:cNvPicPr>
            <a:picLocks noChangeAspect="1" noChangeArrowheads="1"/>
          </p:cNvPicPr>
          <p:nvPr/>
        </p:nvPicPr>
        <p:blipFill>
          <a:blip r:embed="rId9" cstate="print"/>
          <a:srcRect/>
          <a:stretch>
            <a:fillRect/>
          </a:stretch>
        </p:blipFill>
        <p:spPr bwMode="auto">
          <a:xfrm>
            <a:off x="1835696" y="5517232"/>
            <a:ext cx="1531938" cy="360363"/>
          </a:xfrm>
          <a:prstGeom prst="rect">
            <a:avLst/>
          </a:prstGeom>
          <a:noFill/>
          <a:ln w="9525">
            <a:noFill/>
            <a:miter lim="800000"/>
            <a:headEnd/>
            <a:tailEnd/>
          </a:ln>
        </p:spPr>
      </p:pic>
      <p:pic>
        <p:nvPicPr>
          <p:cNvPr id="13" name="Picture 369"/>
          <p:cNvPicPr>
            <a:picLocks noChangeAspect="1" noChangeArrowheads="1"/>
          </p:cNvPicPr>
          <p:nvPr/>
        </p:nvPicPr>
        <p:blipFill>
          <a:blip r:embed="rId10" cstate="print"/>
          <a:srcRect/>
          <a:stretch>
            <a:fillRect/>
          </a:stretch>
        </p:blipFill>
        <p:spPr bwMode="auto">
          <a:xfrm>
            <a:off x="7668344" y="5373216"/>
            <a:ext cx="618572" cy="432048"/>
          </a:xfrm>
          <a:prstGeom prst="rect">
            <a:avLst/>
          </a:prstGeom>
          <a:noFill/>
          <a:ln w="9525">
            <a:noFill/>
            <a:miter lim="800000"/>
            <a:headEnd/>
            <a:tailEnd/>
          </a:ln>
        </p:spPr>
      </p:pic>
      <p:pic>
        <p:nvPicPr>
          <p:cNvPr id="21506" name="Picture 2" descr="http://www.analist.nl/images/logo/ASML_logo_blue.jpg">
            <a:hlinkClick r:id="rId11"/>
          </p:cNvPr>
          <p:cNvPicPr>
            <a:picLocks noChangeAspect="1" noChangeArrowheads="1"/>
          </p:cNvPicPr>
          <p:nvPr/>
        </p:nvPicPr>
        <p:blipFill>
          <a:blip r:embed="rId12" cstate="print"/>
          <a:srcRect/>
          <a:stretch>
            <a:fillRect/>
          </a:stretch>
        </p:blipFill>
        <p:spPr bwMode="auto">
          <a:xfrm>
            <a:off x="179512" y="5373216"/>
            <a:ext cx="1691680" cy="619933"/>
          </a:xfrm>
          <a:prstGeom prst="rect">
            <a:avLst/>
          </a:prstGeom>
          <a:noFill/>
        </p:spPr>
      </p:pic>
      <p:pic>
        <p:nvPicPr>
          <p:cNvPr id="21508" name="Picture 4" descr="http://www.lightology.com/img/vend/Philips%20Logo.jpg">
            <a:hlinkClick r:id="rId13"/>
          </p:cNvPr>
          <p:cNvPicPr>
            <a:picLocks noChangeAspect="1" noChangeArrowheads="1"/>
          </p:cNvPicPr>
          <p:nvPr/>
        </p:nvPicPr>
        <p:blipFill>
          <a:blip r:embed="rId14" cstate="print"/>
          <a:srcRect/>
          <a:stretch>
            <a:fillRect/>
          </a:stretch>
        </p:blipFill>
        <p:spPr bwMode="auto">
          <a:xfrm>
            <a:off x="5004048" y="5805265"/>
            <a:ext cx="1207096" cy="853503"/>
          </a:xfrm>
          <a:prstGeom prst="rect">
            <a:avLst/>
          </a:prstGeom>
          <a:noFill/>
        </p:spPr>
      </p:pic>
      <p:pic>
        <p:nvPicPr>
          <p:cNvPr id="21510" name="Picture 6" descr="http://www.pnoconsultants.com/Clients-Cases/Large-and-international-companies/PublishingImages/NXP.jpg">
            <a:hlinkClick r:id="rId15"/>
          </p:cNvPr>
          <p:cNvPicPr>
            <a:picLocks noChangeAspect="1" noChangeArrowheads="1"/>
          </p:cNvPicPr>
          <p:nvPr/>
        </p:nvPicPr>
        <p:blipFill>
          <a:blip r:embed="rId16" cstate="print"/>
          <a:srcRect/>
          <a:stretch>
            <a:fillRect/>
          </a:stretch>
        </p:blipFill>
        <p:spPr bwMode="auto">
          <a:xfrm>
            <a:off x="467544" y="5949281"/>
            <a:ext cx="1259632" cy="671804"/>
          </a:xfrm>
          <a:prstGeom prst="rect">
            <a:avLst/>
          </a:prstGeom>
          <a:noFill/>
        </p:spPr>
      </p:pic>
      <p:pic>
        <p:nvPicPr>
          <p:cNvPr id="21512" name="Picture 8" descr="http://upload.wikimedia.org/wikipedia/en/archive/c/ce/20130515214258!FEI-LOGO.png">
            <a:hlinkClick r:id="rId17"/>
          </p:cNvPr>
          <p:cNvPicPr>
            <a:picLocks noChangeAspect="1" noChangeArrowheads="1"/>
          </p:cNvPicPr>
          <p:nvPr/>
        </p:nvPicPr>
        <p:blipFill>
          <a:blip r:embed="rId18" cstate="print"/>
          <a:srcRect/>
          <a:stretch>
            <a:fillRect/>
          </a:stretch>
        </p:blipFill>
        <p:spPr bwMode="auto">
          <a:xfrm>
            <a:off x="6372202" y="5949280"/>
            <a:ext cx="2104281" cy="589435"/>
          </a:xfrm>
          <a:prstGeom prst="rect">
            <a:avLst/>
          </a:prstGeom>
          <a:noFill/>
        </p:spPr>
      </p:pic>
      <p:sp>
        <p:nvSpPr>
          <p:cNvPr id="19" name="Ovaal 4"/>
          <p:cNvSpPr/>
          <p:nvPr/>
        </p:nvSpPr>
        <p:spPr bwMode="auto">
          <a:xfrm>
            <a:off x="631410" y="2074133"/>
            <a:ext cx="687904" cy="706796"/>
          </a:xfrm>
          <a:prstGeom prst="ellipse">
            <a:avLst/>
          </a:prstGeom>
          <a:noFill/>
          <a:ln>
            <a:solidFill>
              <a:srgbClr val="FF0000"/>
            </a:solidFill>
            <a:headEnd type="none" w="med" len="med"/>
            <a:tailEnd type="none" w="med" len="med"/>
          </a:ln>
          <a:effectLs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188640"/>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region east</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52736"/>
            <a:ext cx="1491234" cy="1728192"/>
          </a:xfrm>
          <a:prstGeom prst="rect">
            <a:avLst/>
          </a:prstGeom>
        </p:spPr>
      </p:pic>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19672" y="1124746"/>
            <a:ext cx="7524328" cy="4216539"/>
          </a:xfrm>
          <a:prstGeom prst="rect">
            <a:avLst/>
          </a:prstGeom>
        </p:spPr>
        <p:txBody>
          <a:bodyPr wrap="square">
            <a:spAutoFit/>
          </a:bodyPr>
          <a:lstStyle/>
          <a:p>
            <a:r>
              <a:rPr lang="en-US" sz="2800" dirty="0" smtClean="0"/>
              <a:t>Kennispark Twente </a:t>
            </a:r>
            <a:r>
              <a:rPr lang="en-US" sz="2000" dirty="0" smtClean="0"/>
              <a:t>Innovate &amp; Accelerate</a:t>
            </a:r>
          </a:p>
          <a:p>
            <a:pPr lvl="1"/>
            <a:endParaRPr lang="en-US" sz="2000" dirty="0" smtClean="0">
              <a:solidFill>
                <a:srgbClr val="002B54"/>
              </a:solidFill>
            </a:endParaRPr>
          </a:p>
          <a:p>
            <a:r>
              <a:rPr lang="en-US" sz="2000" b="1" dirty="0" smtClean="0">
                <a:solidFill>
                  <a:srgbClr val="0070C0"/>
                </a:solidFill>
              </a:rPr>
              <a:t>Entrepreneurial region </a:t>
            </a:r>
            <a:r>
              <a:rPr lang="en-US" sz="2000" dirty="0" smtClean="0"/>
              <a:t>where starting (spin-off) companies in Twente benefits from various support</a:t>
            </a:r>
          </a:p>
          <a:p>
            <a:endParaRPr lang="en-US" sz="2000" dirty="0" smtClean="0">
              <a:solidFill>
                <a:srgbClr val="009900"/>
              </a:solidFill>
            </a:endParaRPr>
          </a:p>
          <a:p>
            <a:r>
              <a:rPr lang="en-US" sz="2000" b="1" dirty="0" smtClean="0">
                <a:solidFill>
                  <a:srgbClr val="0070C0"/>
                </a:solidFill>
              </a:rPr>
              <a:t>Open Innovation Centers  </a:t>
            </a:r>
            <a:r>
              <a:rPr lang="en-US" sz="2000" dirty="0" smtClean="0"/>
              <a:t>where joint initiatives, knowledge and innovations related to HTSM are shared</a:t>
            </a:r>
          </a:p>
          <a:p>
            <a:endParaRPr lang="en-US" sz="2000" dirty="0"/>
          </a:p>
          <a:p>
            <a:r>
              <a:rPr lang="en-US" sz="2000" b="1" dirty="0" smtClean="0">
                <a:solidFill>
                  <a:srgbClr val="0070C0"/>
                </a:solidFill>
              </a:rPr>
              <a:t>High Tech Factory </a:t>
            </a:r>
            <a:r>
              <a:rPr lang="en-US" sz="2000" dirty="0" smtClean="0">
                <a:solidFill>
                  <a:srgbClr val="002B54"/>
                </a:solidFill>
              </a:rPr>
              <a:t>where SME’s in nanotech can share production facilities, including High Tech Fund</a:t>
            </a:r>
          </a:p>
          <a:p>
            <a:endParaRPr lang="en-US" sz="2000" dirty="0" smtClean="0">
              <a:solidFill>
                <a:srgbClr val="002B54"/>
              </a:solidFill>
            </a:endParaRPr>
          </a:p>
          <a:p>
            <a:r>
              <a:rPr lang="en-US" sz="2000" b="1" dirty="0" smtClean="0">
                <a:solidFill>
                  <a:srgbClr val="0070C0"/>
                </a:solidFill>
              </a:rPr>
              <a:t>Over 50 spin-off companies </a:t>
            </a:r>
            <a:r>
              <a:rPr lang="en-US" sz="2000" dirty="0" smtClean="0">
                <a:solidFill>
                  <a:srgbClr val="002B54"/>
                </a:solidFill>
              </a:rPr>
              <a:t>on nanotechnology are emerged from MESA+ Institute for Nanotechnology </a:t>
            </a:r>
          </a:p>
        </p:txBody>
      </p:sp>
      <p:pic>
        <p:nvPicPr>
          <p:cNvPr id="17" name="Picture 9" descr="Nanomi">
            <a:hlinkClick r:id="rId4" tooltip="Nanomi membrane emulsification: monodisperse microspheres (drug delivery systems), microbubbles and emulsions"/>
          </p:cNvPr>
          <p:cNvPicPr>
            <a:picLocks noChangeAspect="1" noChangeArrowheads="1"/>
          </p:cNvPicPr>
          <p:nvPr/>
        </p:nvPicPr>
        <p:blipFill>
          <a:blip r:embed="rId5" cstate="print"/>
          <a:srcRect/>
          <a:stretch>
            <a:fillRect/>
          </a:stretch>
        </p:blipFill>
        <p:spPr bwMode="auto">
          <a:xfrm>
            <a:off x="7452320" y="5517232"/>
            <a:ext cx="1396976" cy="508741"/>
          </a:xfrm>
          <a:prstGeom prst="rect">
            <a:avLst/>
          </a:prstGeom>
          <a:noFill/>
        </p:spPr>
      </p:pic>
      <p:pic>
        <p:nvPicPr>
          <p:cNvPr id="18" name="Picture 11" descr="solmates_log_totaal"/>
          <p:cNvPicPr>
            <a:picLocks noChangeAspect="1" noChangeArrowheads="1"/>
          </p:cNvPicPr>
          <p:nvPr/>
        </p:nvPicPr>
        <p:blipFill>
          <a:blip r:embed="rId6" cstate="print"/>
          <a:srcRect/>
          <a:stretch>
            <a:fillRect/>
          </a:stretch>
        </p:blipFill>
        <p:spPr bwMode="auto">
          <a:xfrm>
            <a:off x="1907704" y="6237312"/>
            <a:ext cx="1681175" cy="504056"/>
          </a:xfrm>
          <a:prstGeom prst="rect">
            <a:avLst/>
          </a:prstGeom>
          <a:noFill/>
        </p:spPr>
      </p:pic>
      <p:pic>
        <p:nvPicPr>
          <p:cNvPr id="19" name="Picture 14"/>
          <p:cNvPicPr>
            <a:picLocks noChangeAspect="1" noChangeArrowheads="1"/>
          </p:cNvPicPr>
          <p:nvPr/>
        </p:nvPicPr>
        <p:blipFill>
          <a:blip r:embed="rId7" cstate="print"/>
          <a:srcRect/>
          <a:stretch>
            <a:fillRect/>
          </a:stretch>
        </p:blipFill>
        <p:spPr bwMode="auto">
          <a:xfrm rot="16200000">
            <a:off x="727377" y="5689450"/>
            <a:ext cx="648469" cy="1456165"/>
          </a:xfrm>
          <a:prstGeom prst="rect">
            <a:avLst/>
          </a:prstGeom>
          <a:noFill/>
        </p:spPr>
      </p:pic>
      <p:pic>
        <p:nvPicPr>
          <p:cNvPr id="20" name="Picture 15" descr="logo lionix">
            <a:hlinkClick r:id="rId8"/>
          </p:cNvPr>
          <p:cNvPicPr>
            <a:picLocks noChangeAspect="1" noChangeArrowheads="1"/>
          </p:cNvPicPr>
          <p:nvPr/>
        </p:nvPicPr>
        <p:blipFill>
          <a:blip r:embed="rId9" cstate="print"/>
          <a:srcRect/>
          <a:stretch>
            <a:fillRect/>
          </a:stretch>
        </p:blipFill>
        <p:spPr bwMode="auto">
          <a:xfrm>
            <a:off x="4644008" y="6309320"/>
            <a:ext cx="1514200" cy="360040"/>
          </a:xfrm>
          <a:prstGeom prst="rect">
            <a:avLst/>
          </a:prstGeom>
          <a:noFill/>
        </p:spPr>
      </p:pic>
      <p:pic>
        <p:nvPicPr>
          <p:cNvPr id="21" name="Picture 17"/>
          <p:cNvPicPr>
            <a:picLocks noChangeAspect="1" noChangeArrowheads="1"/>
          </p:cNvPicPr>
          <p:nvPr/>
        </p:nvPicPr>
        <p:blipFill>
          <a:blip r:embed="rId10" cstate="print"/>
          <a:srcRect/>
          <a:stretch>
            <a:fillRect/>
          </a:stretch>
        </p:blipFill>
        <p:spPr bwMode="auto">
          <a:xfrm>
            <a:off x="7380312" y="6165304"/>
            <a:ext cx="1655836" cy="520736"/>
          </a:xfrm>
          <a:prstGeom prst="rect">
            <a:avLst/>
          </a:prstGeom>
          <a:noFill/>
        </p:spPr>
      </p:pic>
      <p:pic>
        <p:nvPicPr>
          <p:cNvPr id="24" name="Picture 19" descr="medimate-1"/>
          <p:cNvPicPr>
            <a:picLocks noChangeAspect="1" noChangeArrowheads="1"/>
          </p:cNvPicPr>
          <p:nvPr/>
        </p:nvPicPr>
        <p:blipFill>
          <a:blip r:embed="rId11" cstate="print"/>
          <a:srcRect/>
          <a:stretch>
            <a:fillRect/>
          </a:stretch>
        </p:blipFill>
        <p:spPr bwMode="auto">
          <a:xfrm>
            <a:off x="2051720" y="5517233"/>
            <a:ext cx="1512168" cy="447719"/>
          </a:xfrm>
          <a:prstGeom prst="rect">
            <a:avLst/>
          </a:prstGeom>
          <a:noFill/>
        </p:spPr>
      </p:pic>
      <p:pic>
        <p:nvPicPr>
          <p:cNvPr id="31" name="Picture 21" descr="Micronit">
            <a:hlinkClick r:id="rId12"/>
          </p:cNvPr>
          <p:cNvPicPr>
            <a:picLocks noChangeAspect="1" noChangeArrowheads="1"/>
          </p:cNvPicPr>
          <p:nvPr/>
        </p:nvPicPr>
        <p:blipFill>
          <a:blip r:embed="rId13" cstate="print"/>
          <a:srcRect/>
          <a:stretch>
            <a:fillRect/>
          </a:stretch>
        </p:blipFill>
        <p:spPr bwMode="auto">
          <a:xfrm>
            <a:off x="6300192" y="6309321"/>
            <a:ext cx="979562" cy="323972"/>
          </a:xfrm>
          <a:prstGeom prst="rect">
            <a:avLst/>
          </a:prstGeom>
          <a:noFill/>
        </p:spPr>
      </p:pic>
      <p:pic>
        <p:nvPicPr>
          <p:cNvPr id="32" name="Picture 27" descr="17360124"/>
          <p:cNvPicPr>
            <a:picLocks noChangeAspect="1" noChangeArrowheads="1"/>
          </p:cNvPicPr>
          <p:nvPr/>
        </p:nvPicPr>
        <p:blipFill>
          <a:blip r:embed="rId14" cstate="print"/>
          <a:srcRect/>
          <a:stretch>
            <a:fillRect/>
          </a:stretch>
        </p:blipFill>
        <p:spPr bwMode="auto">
          <a:xfrm>
            <a:off x="5477612" y="5589241"/>
            <a:ext cx="1830693" cy="400017"/>
          </a:xfrm>
          <a:prstGeom prst="rect">
            <a:avLst/>
          </a:prstGeom>
          <a:noFill/>
        </p:spPr>
      </p:pic>
      <p:pic>
        <p:nvPicPr>
          <p:cNvPr id="33" name="Picture 28" descr="Ostendum Logo"/>
          <p:cNvPicPr>
            <a:picLocks noChangeAspect="1" noChangeArrowheads="1"/>
          </p:cNvPicPr>
          <p:nvPr/>
        </p:nvPicPr>
        <p:blipFill>
          <a:blip r:embed="rId15" cstate="print"/>
          <a:srcRect/>
          <a:stretch>
            <a:fillRect/>
          </a:stretch>
        </p:blipFill>
        <p:spPr bwMode="auto">
          <a:xfrm>
            <a:off x="3707904" y="6093298"/>
            <a:ext cx="833884" cy="671439"/>
          </a:xfrm>
          <a:prstGeom prst="rect">
            <a:avLst/>
          </a:prstGeom>
          <a:noFill/>
        </p:spPr>
      </p:pic>
      <p:pic>
        <p:nvPicPr>
          <p:cNvPr id="34" name="Picture 35" descr="SmartTip | Probe Solutions">
            <a:hlinkClick r:id="rId16"/>
          </p:cNvPr>
          <p:cNvPicPr>
            <a:picLocks noChangeAspect="1" noChangeArrowheads="1"/>
          </p:cNvPicPr>
          <p:nvPr/>
        </p:nvPicPr>
        <p:blipFill>
          <a:blip r:embed="rId17" cstate="print"/>
          <a:srcRect/>
          <a:stretch>
            <a:fillRect/>
          </a:stretch>
        </p:blipFill>
        <p:spPr bwMode="auto">
          <a:xfrm>
            <a:off x="3707904" y="5373216"/>
            <a:ext cx="1728192" cy="640448"/>
          </a:xfrm>
          <a:prstGeom prst="rect">
            <a:avLst/>
          </a:prstGeom>
          <a:noFill/>
        </p:spPr>
      </p:pic>
      <p:pic>
        <p:nvPicPr>
          <p:cNvPr id="35" name="Picture 23"/>
          <p:cNvPicPr>
            <a:picLocks noChangeAspect="1" noChangeArrowheads="1"/>
          </p:cNvPicPr>
          <p:nvPr/>
        </p:nvPicPr>
        <p:blipFill>
          <a:blip r:embed="rId18" cstate="print"/>
          <a:srcRect/>
          <a:stretch>
            <a:fillRect/>
          </a:stretch>
        </p:blipFill>
        <p:spPr bwMode="auto">
          <a:xfrm>
            <a:off x="0" y="5517232"/>
            <a:ext cx="2015530" cy="497509"/>
          </a:xfrm>
          <a:prstGeom prst="rect">
            <a:avLst/>
          </a:prstGeom>
          <a:noFill/>
        </p:spPr>
      </p:pic>
      <p:sp>
        <p:nvSpPr>
          <p:cNvPr id="25" name="Ovaal 4"/>
          <p:cNvSpPr/>
          <p:nvPr/>
        </p:nvSpPr>
        <p:spPr bwMode="auto">
          <a:xfrm>
            <a:off x="776510" y="1556792"/>
            <a:ext cx="699146" cy="720080"/>
          </a:xfrm>
          <a:prstGeom prst="ellipse">
            <a:avLst/>
          </a:prstGeom>
          <a:noFill/>
          <a:ln>
            <a:solidFill>
              <a:srgbClr val="FF0000"/>
            </a:solidFill>
            <a:headEnd type="none" w="med" len="med"/>
            <a:tailEnd type="none" w="med" len="med"/>
          </a:ln>
          <a:effectLs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776915" y="5834065"/>
            <a:ext cx="3101975" cy="758825"/>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7890" name="Titel 2"/>
          <p:cNvSpPr txBox="1">
            <a:spLocks/>
          </p:cNvSpPr>
          <p:nvPr/>
        </p:nvSpPr>
        <p:spPr bwMode="auto">
          <a:xfrm>
            <a:off x="468313" y="315913"/>
            <a:ext cx="8280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nl-NL" sz="3300" b="1">
                <a:solidFill>
                  <a:srgbClr val="00B0F0"/>
                </a:solidFill>
                <a:latin typeface="Calibri" charset="0"/>
              </a:rPr>
              <a:t>NanoLabNL</a:t>
            </a:r>
          </a:p>
        </p:txBody>
      </p:sp>
      <p:sp>
        <p:nvSpPr>
          <p:cNvPr id="37891" name="Tijdelijke aanduiding voor inhoud 8"/>
          <p:cNvSpPr txBox="1">
            <a:spLocks/>
          </p:cNvSpPr>
          <p:nvPr/>
        </p:nvSpPr>
        <p:spPr bwMode="auto">
          <a:xfrm>
            <a:off x="468313" y="1519239"/>
            <a:ext cx="842486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spcBef>
                <a:spcPct val="20000"/>
              </a:spcBef>
              <a:buClr>
                <a:schemeClr val="accent1"/>
              </a:buClr>
              <a:buSzPct val="130000"/>
              <a:buFont typeface="Arial" charset="0"/>
              <a:buChar char="•"/>
            </a:pPr>
            <a:r>
              <a:rPr lang="en-US" sz="2400" dirty="0">
                <a:solidFill>
                  <a:srgbClr val="191919"/>
                </a:solidFill>
                <a:latin typeface="Arial Narrow" charset="0"/>
              </a:rPr>
              <a:t>Providing an open-access infrastructure </a:t>
            </a:r>
            <a:br>
              <a:rPr lang="en-US" sz="2400" dirty="0">
                <a:solidFill>
                  <a:srgbClr val="191919"/>
                </a:solidFill>
                <a:latin typeface="Arial Narrow" charset="0"/>
              </a:rPr>
            </a:br>
            <a:r>
              <a:rPr lang="en-US" sz="2400" dirty="0">
                <a:solidFill>
                  <a:srgbClr val="191919"/>
                </a:solidFill>
                <a:latin typeface="Arial Narrow" charset="0"/>
              </a:rPr>
              <a:t>for research and innovation in nanotechnology</a:t>
            </a:r>
          </a:p>
          <a:p>
            <a:pPr lvl="1">
              <a:spcBef>
                <a:spcPct val="20000"/>
              </a:spcBef>
              <a:buClr>
                <a:srgbClr val="FFC000"/>
              </a:buClr>
              <a:buSzPct val="130000"/>
              <a:buFont typeface="Arial" charset="0"/>
              <a:buChar char="•"/>
            </a:pPr>
            <a:endParaRPr lang="en-US" sz="2000" dirty="0">
              <a:solidFill>
                <a:srgbClr val="191919"/>
              </a:solidFill>
              <a:latin typeface="Arial Narrow" charset="0"/>
            </a:endParaRPr>
          </a:p>
          <a:p>
            <a:pPr>
              <a:spcBef>
                <a:spcPct val="20000"/>
              </a:spcBef>
              <a:buClr>
                <a:schemeClr val="accent1"/>
              </a:buClr>
              <a:buSzPct val="130000"/>
              <a:buFont typeface="Arial" charset="0"/>
              <a:buChar char="•"/>
            </a:pPr>
            <a:r>
              <a:rPr lang="en-US" sz="2400" dirty="0" err="1">
                <a:solidFill>
                  <a:srgbClr val="191919"/>
                </a:solidFill>
                <a:latin typeface="Arial Narrow" charset="0"/>
              </a:rPr>
              <a:t>NanoMaterials</a:t>
            </a:r>
            <a:r>
              <a:rPr lang="en-US" sz="2400" dirty="0">
                <a:solidFill>
                  <a:srgbClr val="191919"/>
                </a:solidFill>
                <a:latin typeface="Arial Narrow" charset="0"/>
              </a:rPr>
              <a:t>, </a:t>
            </a:r>
            <a:r>
              <a:rPr lang="en-US" sz="2400" dirty="0" err="1">
                <a:solidFill>
                  <a:srgbClr val="191919"/>
                </a:solidFill>
                <a:latin typeface="Arial Narrow" charset="0"/>
              </a:rPr>
              <a:t>NanoFabrication</a:t>
            </a:r>
            <a:r>
              <a:rPr lang="en-US" sz="2400" dirty="0">
                <a:solidFill>
                  <a:srgbClr val="191919"/>
                </a:solidFill>
                <a:latin typeface="Arial Narrow" charset="0"/>
              </a:rPr>
              <a:t>, </a:t>
            </a:r>
            <a:r>
              <a:rPr lang="en-US" sz="2400" dirty="0" err="1">
                <a:solidFill>
                  <a:srgbClr val="191919"/>
                </a:solidFill>
                <a:latin typeface="Arial Narrow" charset="0"/>
              </a:rPr>
              <a:t>NanoFluidics</a:t>
            </a:r>
            <a:r>
              <a:rPr lang="en-US" sz="2400" dirty="0">
                <a:solidFill>
                  <a:srgbClr val="191919"/>
                </a:solidFill>
                <a:latin typeface="Arial Narrow" charset="0"/>
              </a:rPr>
              <a:t>, </a:t>
            </a:r>
            <a:r>
              <a:rPr lang="en-US" sz="2400" dirty="0" err="1">
                <a:solidFill>
                  <a:srgbClr val="191919"/>
                </a:solidFill>
                <a:latin typeface="Arial Narrow" charset="0"/>
              </a:rPr>
              <a:t>NanoElectronics</a:t>
            </a:r>
            <a:r>
              <a:rPr lang="en-US" sz="2400" dirty="0">
                <a:solidFill>
                  <a:srgbClr val="191919"/>
                </a:solidFill>
                <a:latin typeface="Arial Narrow" charset="0"/>
              </a:rPr>
              <a:t>, </a:t>
            </a:r>
            <a:r>
              <a:rPr lang="en-US" sz="2400" dirty="0" err="1">
                <a:solidFill>
                  <a:srgbClr val="191919"/>
                </a:solidFill>
                <a:latin typeface="Arial Narrow" charset="0"/>
              </a:rPr>
              <a:t>BioNano</a:t>
            </a:r>
            <a:r>
              <a:rPr lang="en-US" sz="2400" dirty="0">
                <a:solidFill>
                  <a:srgbClr val="191919"/>
                </a:solidFill>
                <a:latin typeface="Arial Narrow" charset="0"/>
              </a:rPr>
              <a:t>, </a:t>
            </a:r>
            <a:r>
              <a:rPr lang="en-US" sz="2400" dirty="0" err="1">
                <a:solidFill>
                  <a:srgbClr val="191919"/>
                </a:solidFill>
                <a:latin typeface="Arial Narrow" charset="0"/>
              </a:rPr>
              <a:t>NanoMedicine</a:t>
            </a:r>
            <a:r>
              <a:rPr lang="en-US" sz="2400" dirty="0">
                <a:solidFill>
                  <a:srgbClr val="191919"/>
                </a:solidFill>
                <a:latin typeface="Arial Narrow" charset="0"/>
              </a:rPr>
              <a:t>, ….</a:t>
            </a:r>
          </a:p>
          <a:p>
            <a:pPr lvl="1">
              <a:spcBef>
                <a:spcPct val="20000"/>
              </a:spcBef>
              <a:buClr>
                <a:srgbClr val="FFC000"/>
              </a:buClr>
              <a:buSzPct val="130000"/>
              <a:buFont typeface="Arial" charset="0"/>
              <a:buChar char="•"/>
            </a:pPr>
            <a:endParaRPr lang="en-GB" sz="2000" dirty="0">
              <a:solidFill>
                <a:srgbClr val="191919"/>
              </a:solidFill>
              <a:latin typeface="Arial Narrow" charset="0"/>
            </a:endParaRPr>
          </a:p>
          <a:p>
            <a:pPr>
              <a:spcBef>
                <a:spcPct val="20000"/>
              </a:spcBef>
              <a:buClr>
                <a:schemeClr val="accent1"/>
              </a:buClr>
              <a:buSzPct val="130000"/>
              <a:buFont typeface="Arial" charset="0"/>
              <a:buChar char="•"/>
            </a:pPr>
            <a:r>
              <a:rPr lang="en-GB" sz="2400" dirty="0">
                <a:solidFill>
                  <a:srgbClr val="191919"/>
                </a:solidFill>
                <a:latin typeface="Arial Narrow" charset="0"/>
              </a:rPr>
              <a:t>National consortium at 4 locations:</a:t>
            </a:r>
          </a:p>
          <a:p>
            <a:pPr lvl="1">
              <a:spcBef>
                <a:spcPct val="20000"/>
              </a:spcBef>
              <a:buClr>
                <a:srgbClr val="FFC000"/>
              </a:buClr>
              <a:buSzPct val="130000"/>
              <a:buFont typeface="Arial" charset="0"/>
              <a:buChar char="•"/>
            </a:pPr>
            <a:r>
              <a:rPr lang="nl-NL" sz="2400" dirty="0">
                <a:solidFill>
                  <a:srgbClr val="191919"/>
                </a:solidFill>
                <a:latin typeface="Arial Narrow" charset="0"/>
              </a:rPr>
              <a:t>Eindhoven</a:t>
            </a:r>
          </a:p>
          <a:p>
            <a:pPr lvl="1">
              <a:spcBef>
                <a:spcPct val="20000"/>
              </a:spcBef>
              <a:buClr>
                <a:srgbClr val="FFC000"/>
              </a:buClr>
              <a:buSzPct val="130000"/>
              <a:buFont typeface="Arial" charset="0"/>
              <a:buChar char="•"/>
            </a:pPr>
            <a:r>
              <a:rPr lang="nl-NL" sz="2400" dirty="0">
                <a:solidFill>
                  <a:srgbClr val="191919"/>
                </a:solidFill>
                <a:latin typeface="Arial Narrow" charset="0"/>
              </a:rPr>
              <a:t>Groningen</a:t>
            </a:r>
          </a:p>
          <a:p>
            <a:pPr lvl="1">
              <a:spcBef>
                <a:spcPct val="20000"/>
              </a:spcBef>
              <a:buClr>
                <a:srgbClr val="FFC000"/>
              </a:buClr>
              <a:buSzPct val="130000"/>
              <a:buFont typeface="Arial" charset="0"/>
              <a:buChar char="•"/>
            </a:pPr>
            <a:r>
              <a:rPr lang="nl-NL" sz="2400" dirty="0">
                <a:solidFill>
                  <a:srgbClr val="191919"/>
                </a:solidFill>
                <a:latin typeface="Arial Narrow" charset="0"/>
              </a:rPr>
              <a:t>Twente</a:t>
            </a:r>
          </a:p>
          <a:p>
            <a:pPr lvl="1">
              <a:spcBef>
                <a:spcPct val="20000"/>
              </a:spcBef>
              <a:buClr>
                <a:srgbClr val="FFC000"/>
              </a:buClr>
              <a:buSzPct val="130000"/>
              <a:buFont typeface="Arial" charset="0"/>
              <a:buChar char="•"/>
            </a:pPr>
            <a:r>
              <a:rPr lang="nl-NL" sz="2400" dirty="0">
                <a:solidFill>
                  <a:srgbClr val="191919"/>
                </a:solidFill>
                <a:latin typeface="Arial Narrow" charset="0"/>
              </a:rPr>
              <a:t>Delft</a:t>
            </a:r>
          </a:p>
          <a:p>
            <a:pPr lvl="1">
              <a:spcBef>
                <a:spcPct val="20000"/>
              </a:spcBef>
              <a:buClr>
                <a:srgbClr val="FFC000"/>
              </a:buClr>
              <a:buSzPct val="130000"/>
              <a:buFont typeface="Arial" charset="0"/>
              <a:buChar char="•"/>
            </a:pPr>
            <a:endParaRPr lang="nl-NL" sz="2400" dirty="0">
              <a:solidFill>
                <a:srgbClr val="191919"/>
              </a:solidFill>
              <a:latin typeface="Arial Narrow" charset="0"/>
            </a:endParaRPr>
          </a:p>
          <a:p>
            <a:pPr>
              <a:spcBef>
                <a:spcPct val="20000"/>
              </a:spcBef>
              <a:buClr>
                <a:schemeClr val="accent1"/>
              </a:buClr>
              <a:buSzPct val="130000"/>
              <a:buFont typeface="Arial" charset="0"/>
              <a:buChar char="•"/>
            </a:pPr>
            <a:endParaRPr lang="nl-NL" sz="2000" dirty="0">
              <a:solidFill>
                <a:srgbClr val="191919"/>
              </a:solidFill>
              <a:latin typeface="Arial Narrow" charset="0"/>
            </a:endParaRPr>
          </a:p>
          <a:p>
            <a:pPr>
              <a:spcBef>
                <a:spcPct val="20000"/>
              </a:spcBef>
              <a:buClr>
                <a:schemeClr val="accent1"/>
              </a:buClr>
              <a:buSzPct val="130000"/>
              <a:buFont typeface="Arial" charset="0"/>
              <a:buNone/>
            </a:pPr>
            <a:endParaRPr lang="nl-NL" sz="2400" dirty="0">
              <a:solidFill>
                <a:srgbClr val="191919"/>
              </a:solidFill>
              <a:latin typeface="Arial Narrow" charset="0"/>
            </a:endParaRPr>
          </a:p>
        </p:txBody>
      </p:sp>
      <p:pic>
        <p:nvPicPr>
          <p:cNvPr id="378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8" y="3952877"/>
            <a:ext cx="27146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3" y="4879975"/>
            <a:ext cx="1223962" cy="24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5341940"/>
            <a:ext cx="1758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4540" y="5753102"/>
            <a:ext cx="1108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025" y="5680075"/>
            <a:ext cx="865188" cy="400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89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2" y="4429125"/>
            <a:ext cx="11414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68652" y="4494213"/>
            <a:ext cx="7921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0988" y="242889"/>
            <a:ext cx="4151312"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7900" name="Picture 13" descr="Logo University of Twen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8652" y="5419726"/>
            <a:ext cx="21812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4367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395536" y="1412777"/>
            <a:ext cx="8280400" cy="5183188"/>
          </a:xfrm>
        </p:spPr>
        <p:txBody>
          <a:bodyPr>
            <a:normAutofit fontScale="70000" lnSpcReduction="20000"/>
          </a:bodyPr>
          <a:lstStyle/>
          <a:p>
            <a:pPr>
              <a:buClrTx/>
            </a:pPr>
            <a:r>
              <a:rPr lang="en-US" dirty="0">
                <a:solidFill>
                  <a:srgbClr val="000000"/>
                </a:solidFill>
                <a:latin typeface="Arial Narrow" charset="0"/>
              </a:rPr>
              <a:t>Investment programs</a:t>
            </a:r>
          </a:p>
          <a:p>
            <a:pPr lvl="1">
              <a:buClrTx/>
            </a:pPr>
            <a:r>
              <a:rPr lang="en-US" dirty="0">
                <a:solidFill>
                  <a:srgbClr val="000000"/>
                </a:solidFill>
                <a:latin typeface="Arial Narrow" charset="0"/>
              </a:rPr>
              <a:t>2003 – 2009: </a:t>
            </a:r>
            <a:r>
              <a:rPr lang="en-US" dirty="0" err="1">
                <a:solidFill>
                  <a:srgbClr val="000000"/>
                </a:solidFill>
                <a:latin typeface="Arial Narrow" charset="0"/>
              </a:rPr>
              <a:t>NanoImpuls</a:t>
            </a:r>
            <a:endParaRPr lang="en-US" dirty="0">
              <a:solidFill>
                <a:srgbClr val="000000"/>
              </a:solidFill>
              <a:latin typeface="Arial Narrow" charset="0"/>
            </a:endParaRPr>
          </a:p>
          <a:p>
            <a:pPr lvl="1">
              <a:buClrTx/>
            </a:pPr>
            <a:r>
              <a:rPr lang="en-US" dirty="0">
                <a:solidFill>
                  <a:srgbClr val="000000"/>
                </a:solidFill>
                <a:latin typeface="Arial Narrow" charset="0"/>
              </a:rPr>
              <a:t>2005 – 2010: </a:t>
            </a:r>
            <a:r>
              <a:rPr lang="en-US" dirty="0" err="1">
                <a:solidFill>
                  <a:srgbClr val="000000"/>
                </a:solidFill>
                <a:latin typeface="Arial Narrow" charset="0"/>
              </a:rPr>
              <a:t>NanoNed</a:t>
            </a:r>
            <a:r>
              <a:rPr lang="en-US" dirty="0">
                <a:solidFill>
                  <a:srgbClr val="000000"/>
                </a:solidFill>
                <a:latin typeface="Arial Narrow" charset="0"/>
              </a:rPr>
              <a:t>,  85 M€</a:t>
            </a:r>
          </a:p>
          <a:p>
            <a:pPr lvl="1">
              <a:buClrTx/>
            </a:pPr>
            <a:r>
              <a:rPr lang="nl-NL" dirty="0">
                <a:solidFill>
                  <a:srgbClr val="000000"/>
                </a:solidFill>
                <a:latin typeface="Arial Narrow" charset="0"/>
              </a:rPr>
              <a:t>2009 – 2014: </a:t>
            </a:r>
            <a:r>
              <a:rPr lang="nl-NL" dirty="0" err="1">
                <a:solidFill>
                  <a:srgbClr val="000000"/>
                </a:solidFill>
                <a:latin typeface="Arial Narrow" charset="0"/>
              </a:rPr>
              <a:t>BioNanoLab</a:t>
            </a:r>
            <a:r>
              <a:rPr lang="nl-NL" dirty="0">
                <a:solidFill>
                  <a:srgbClr val="000000"/>
                </a:solidFill>
                <a:latin typeface="Arial Narrow" charset="0"/>
              </a:rPr>
              <a:t>, </a:t>
            </a:r>
            <a:r>
              <a:rPr lang="en-US" dirty="0">
                <a:solidFill>
                  <a:srgbClr val="000000"/>
                </a:solidFill>
                <a:latin typeface="Arial Narrow" charset="0"/>
              </a:rPr>
              <a:t>37 M€ for </a:t>
            </a:r>
            <a:r>
              <a:rPr lang="en-US" dirty="0" err="1">
                <a:solidFill>
                  <a:srgbClr val="000000"/>
                </a:solidFill>
                <a:latin typeface="Arial Narrow" charset="0"/>
              </a:rPr>
              <a:t>bionano</a:t>
            </a:r>
            <a:r>
              <a:rPr lang="en-US" dirty="0">
                <a:solidFill>
                  <a:srgbClr val="000000"/>
                </a:solidFill>
                <a:latin typeface="Arial Narrow" charset="0"/>
              </a:rPr>
              <a:t>, </a:t>
            </a:r>
            <a:r>
              <a:rPr lang="en-US" dirty="0" err="1">
                <a:solidFill>
                  <a:srgbClr val="000000"/>
                </a:solidFill>
                <a:latin typeface="Arial Narrow" charset="0"/>
              </a:rPr>
              <a:t>nanomedicine</a:t>
            </a:r>
            <a:r>
              <a:rPr lang="en-US" dirty="0">
                <a:solidFill>
                  <a:srgbClr val="000000"/>
                </a:solidFill>
                <a:latin typeface="Arial Narrow" charset="0"/>
              </a:rPr>
              <a:t>, risk analysis</a:t>
            </a:r>
          </a:p>
          <a:p>
            <a:pPr lvl="1">
              <a:buClrTx/>
            </a:pPr>
            <a:r>
              <a:rPr lang="en-US" dirty="0">
                <a:solidFill>
                  <a:srgbClr val="000000"/>
                </a:solidFill>
                <a:latin typeface="Arial Narrow" charset="0"/>
              </a:rPr>
              <a:t>2014 – 2018: </a:t>
            </a:r>
            <a:r>
              <a:rPr lang="en-US" dirty="0" err="1">
                <a:solidFill>
                  <a:srgbClr val="000000"/>
                </a:solidFill>
                <a:latin typeface="Arial Narrow" charset="0"/>
              </a:rPr>
              <a:t>QuEEN</a:t>
            </a:r>
            <a:r>
              <a:rPr lang="en-US" dirty="0">
                <a:solidFill>
                  <a:srgbClr val="000000"/>
                </a:solidFill>
                <a:latin typeface="Arial Narrow" charset="0"/>
              </a:rPr>
              <a:t>, 17 M€ for Quantum Electrical Engineering with Nanotechnology</a:t>
            </a:r>
          </a:p>
          <a:p>
            <a:pPr lvl="1">
              <a:buClrTx/>
            </a:pPr>
            <a:endParaRPr lang="en-US" sz="1000" dirty="0">
              <a:solidFill>
                <a:srgbClr val="000000"/>
              </a:solidFill>
              <a:latin typeface="Arial Narrow" charset="0"/>
            </a:endParaRPr>
          </a:p>
          <a:p>
            <a:pPr>
              <a:buClrTx/>
            </a:pPr>
            <a:r>
              <a:rPr lang="ja-JP" altLang="en-US" dirty="0">
                <a:solidFill>
                  <a:srgbClr val="000000"/>
                </a:solidFill>
                <a:latin typeface="Arial Narrow" charset="0"/>
              </a:rPr>
              <a:t>‘</a:t>
            </a:r>
            <a:r>
              <a:rPr lang="en-US" altLang="ja-JP" dirty="0">
                <a:solidFill>
                  <a:srgbClr val="000000"/>
                </a:solidFill>
                <a:latin typeface="Arial Narrow" charset="0"/>
              </a:rPr>
              <a:t>NL Roadmap for Large-scale Research Infrastructures</a:t>
            </a:r>
            <a:r>
              <a:rPr lang="ja-JP" altLang="en-US" dirty="0">
                <a:solidFill>
                  <a:srgbClr val="000000"/>
                </a:solidFill>
                <a:latin typeface="Arial Narrow" charset="0"/>
              </a:rPr>
              <a:t>’</a:t>
            </a:r>
            <a:endParaRPr lang="en-US" altLang="ja-JP" dirty="0">
              <a:solidFill>
                <a:srgbClr val="000000"/>
              </a:solidFill>
              <a:latin typeface="Arial Narrow" charset="0"/>
            </a:endParaRPr>
          </a:p>
          <a:p>
            <a:pPr lvl="1">
              <a:buClrTx/>
            </a:pPr>
            <a:r>
              <a:rPr lang="en-US" dirty="0">
                <a:solidFill>
                  <a:srgbClr val="000000"/>
                </a:solidFill>
                <a:latin typeface="Arial Narrow" charset="0"/>
              </a:rPr>
              <a:t>2008: </a:t>
            </a:r>
            <a:r>
              <a:rPr lang="nl-NL" dirty="0" err="1">
                <a:solidFill>
                  <a:srgbClr val="000000"/>
                </a:solidFill>
                <a:latin typeface="Arial Narrow" charset="0"/>
              </a:rPr>
              <a:t>NanoLabNL</a:t>
            </a:r>
            <a:r>
              <a:rPr lang="nl-NL" dirty="0">
                <a:solidFill>
                  <a:srgbClr val="000000"/>
                </a:solidFill>
                <a:latin typeface="Arial Narrow" charset="0"/>
              </a:rPr>
              <a:t> on the first </a:t>
            </a:r>
            <a:r>
              <a:rPr lang="nl-NL" dirty="0" err="1">
                <a:solidFill>
                  <a:srgbClr val="000000"/>
                </a:solidFill>
                <a:latin typeface="Arial Narrow" charset="0"/>
              </a:rPr>
              <a:t>roadmap</a:t>
            </a:r>
            <a:endParaRPr lang="nl-NL" dirty="0">
              <a:solidFill>
                <a:srgbClr val="000000"/>
              </a:solidFill>
              <a:latin typeface="Arial Narrow" charset="0"/>
            </a:endParaRPr>
          </a:p>
          <a:p>
            <a:pPr lvl="1">
              <a:buClrTx/>
            </a:pPr>
            <a:r>
              <a:rPr lang="nl-NL" dirty="0">
                <a:solidFill>
                  <a:srgbClr val="000000"/>
                </a:solidFill>
                <a:latin typeface="Arial Narrow" charset="0"/>
              </a:rPr>
              <a:t>2012: </a:t>
            </a:r>
            <a:r>
              <a:rPr lang="nl-NL" dirty="0" err="1">
                <a:solidFill>
                  <a:srgbClr val="000000"/>
                </a:solidFill>
                <a:latin typeface="Arial Narrow" charset="0"/>
              </a:rPr>
              <a:t>NanoLabNL</a:t>
            </a:r>
            <a:r>
              <a:rPr lang="nl-NL" dirty="0">
                <a:solidFill>
                  <a:srgbClr val="000000"/>
                </a:solidFill>
                <a:latin typeface="Arial Narrow" charset="0"/>
              </a:rPr>
              <a:t> on the </a:t>
            </a:r>
            <a:r>
              <a:rPr lang="nl-NL" dirty="0" err="1">
                <a:solidFill>
                  <a:srgbClr val="000000"/>
                </a:solidFill>
                <a:latin typeface="Arial Narrow" charset="0"/>
              </a:rPr>
              <a:t>updated</a:t>
            </a:r>
            <a:r>
              <a:rPr lang="nl-NL" dirty="0">
                <a:solidFill>
                  <a:srgbClr val="000000"/>
                </a:solidFill>
                <a:latin typeface="Arial Narrow" charset="0"/>
              </a:rPr>
              <a:t>  </a:t>
            </a:r>
            <a:r>
              <a:rPr lang="nl-NL" dirty="0" err="1">
                <a:solidFill>
                  <a:srgbClr val="000000"/>
                </a:solidFill>
                <a:latin typeface="Arial Narrow" charset="0"/>
              </a:rPr>
              <a:t>roadmap</a:t>
            </a:r>
            <a:endParaRPr lang="nl-NL" dirty="0">
              <a:solidFill>
                <a:srgbClr val="000000"/>
              </a:solidFill>
              <a:latin typeface="Arial Narrow" charset="0"/>
            </a:endParaRPr>
          </a:p>
          <a:p>
            <a:pPr lvl="1">
              <a:buClrTx/>
            </a:pPr>
            <a:r>
              <a:rPr lang="en-US" dirty="0">
                <a:solidFill>
                  <a:srgbClr val="000000"/>
                </a:solidFill>
                <a:latin typeface="Arial Narrow" charset="0"/>
              </a:rPr>
              <a:t>215 M€ for 2013 – 2022</a:t>
            </a:r>
            <a:endParaRPr lang="nl-NL" dirty="0">
              <a:solidFill>
                <a:srgbClr val="000000"/>
              </a:solidFill>
              <a:latin typeface="Arial Narrow" charset="0"/>
            </a:endParaRPr>
          </a:p>
          <a:p>
            <a:pPr lvl="1">
              <a:buClrTx/>
            </a:pPr>
            <a:endParaRPr lang="nl-NL" sz="1000" dirty="0">
              <a:latin typeface="Arial Narrow" charset="0"/>
            </a:endParaRPr>
          </a:p>
          <a:p>
            <a:pPr>
              <a:buClrTx/>
            </a:pPr>
            <a:r>
              <a:rPr lang="nl-NL" dirty="0" err="1">
                <a:latin typeface="Arial Narrow" charset="0"/>
              </a:rPr>
              <a:t>And</a:t>
            </a:r>
            <a:r>
              <a:rPr lang="nl-NL" dirty="0">
                <a:latin typeface="Arial Narrow" charset="0"/>
              </a:rPr>
              <a:t>…</a:t>
            </a:r>
          </a:p>
          <a:p>
            <a:pPr lvl="1">
              <a:buClrTx/>
            </a:pPr>
            <a:r>
              <a:rPr lang="nl-NL" dirty="0">
                <a:latin typeface="Arial Narrow" charset="0"/>
              </a:rPr>
              <a:t>new buildings Delft, Eindhoven, Twente</a:t>
            </a:r>
          </a:p>
          <a:p>
            <a:pPr lvl="1">
              <a:buClrTx/>
            </a:pPr>
            <a:r>
              <a:rPr lang="nl-NL" dirty="0">
                <a:latin typeface="Arial Narrow" charset="0"/>
              </a:rPr>
              <a:t>re-investment fund, 7 M€</a:t>
            </a:r>
          </a:p>
          <a:p>
            <a:pPr lvl="1">
              <a:buClrTx/>
            </a:pPr>
            <a:r>
              <a:rPr lang="nl-NL" dirty="0" err="1">
                <a:latin typeface="Arial Narrow" charset="0"/>
              </a:rPr>
              <a:t>Improving</a:t>
            </a:r>
            <a:r>
              <a:rPr lang="nl-NL" dirty="0">
                <a:latin typeface="Arial Narrow" charset="0"/>
              </a:rPr>
              <a:t> </a:t>
            </a:r>
            <a:r>
              <a:rPr lang="nl-NL" dirty="0" err="1">
                <a:latin typeface="Arial Narrow" charset="0"/>
              </a:rPr>
              <a:t>transnational</a:t>
            </a:r>
            <a:r>
              <a:rPr lang="nl-NL" dirty="0">
                <a:latin typeface="Arial Narrow" charset="0"/>
              </a:rPr>
              <a:t> access</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988" y="242889"/>
            <a:ext cx="4151312"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4909940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bwMode="auto">
          <a:xfrm>
            <a:off x="457200" y="134144"/>
            <a:ext cx="8229600" cy="639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4000" dirty="0" smtClean="0">
                <a:solidFill>
                  <a:srgbClr val="FF0000"/>
                </a:solidFill>
                <a:latin typeface="Arial Narrow"/>
                <a:cs typeface="Arial Narrow"/>
              </a:rPr>
              <a:t>MESA+ </a:t>
            </a:r>
            <a:r>
              <a:rPr lang="nl-NL" sz="4000" dirty="0" err="1" smtClean="0">
                <a:solidFill>
                  <a:srgbClr val="FF0000"/>
                </a:solidFill>
                <a:latin typeface="Arial Narrow"/>
                <a:cs typeface="Arial Narrow"/>
              </a:rPr>
              <a:t>NanoLabNL</a:t>
            </a:r>
            <a:endParaRPr lang="en-US" sz="4000" dirty="0" smtClean="0">
              <a:solidFill>
                <a:srgbClr val="FF0000"/>
              </a:solidFill>
              <a:latin typeface="Arial Narrow"/>
              <a:cs typeface="Arial Narrow"/>
            </a:endParaRPr>
          </a:p>
        </p:txBody>
      </p:sp>
      <p:sp>
        <p:nvSpPr>
          <p:cNvPr id="6" name="Rectangle 5"/>
          <p:cNvSpPr/>
          <p:nvPr/>
        </p:nvSpPr>
        <p:spPr>
          <a:xfrm>
            <a:off x="179388" y="0"/>
            <a:ext cx="215900" cy="9080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nanolab mesa dro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110" y="2135952"/>
            <a:ext cx="5103890" cy="3827917"/>
          </a:xfrm>
          <a:prstGeom prst="rect">
            <a:avLst/>
          </a:prstGeom>
        </p:spPr>
      </p:pic>
      <p:sp>
        <p:nvSpPr>
          <p:cNvPr id="8" name="TextBox 7"/>
          <p:cNvSpPr txBox="1"/>
          <p:nvPr/>
        </p:nvSpPr>
        <p:spPr>
          <a:xfrm>
            <a:off x="104505" y="1106695"/>
            <a:ext cx="8725739" cy="4401204"/>
          </a:xfrm>
          <a:prstGeom prst="rect">
            <a:avLst/>
          </a:prstGeom>
          <a:noFill/>
        </p:spPr>
        <p:txBody>
          <a:bodyPr wrap="square">
            <a:spAutoFit/>
          </a:bodyPr>
          <a:lstStyle/>
          <a:p>
            <a:pPr marL="341313" indent="-341313" defTabSz="912813" fontAlgn="auto">
              <a:lnSpc>
                <a:spcPct val="90000"/>
              </a:lnSpc>
              <a:spcBef>
                <a:spcPct val="20000"/>
              </a:spcBef>
              <a:spcAft>
                <a:spcPts val="0"/>
              </a:spcAft>
              <a:defRPr/>
            </a:pPr>
            <a:r>
              <a:rPr lang="en-GB" sz="2000" dirty="0">
                <a:latin typeface="Arial Narrow"/>
                <a:cs typeface="Arial Narrow"/>
              </a:rPr>
              <a:t>Combines nanotechnology, microsystems </a:t>
            </a:r>
            <a:r>
              <a:rPr lang="en-GB" sz="2000" dirty="0" smtClean="0">
                <a:latin typeface="Arial Narrow"/>
                <a:cs typeface="Arial Narrow"/>
              </a:rPr>
              <a:t>&amp; materials </a:t>
            </a:r>
            <a:r>
              <a:rPr lang="en-GB" sz="2000" dirty="0">
                <a:latin typeface="Arial Narrow"/>
                <a:cs typeface="Arial Narrow"/>
              </a:rPr>
              <a:t>science </a:t>
            </a:r>
            <a:r>
              <a:rPr lang="en-GB" sz="2000" dirty="0" smtClean="0">
                <a:latin typeface="Arial Narrow"/>
                <a:cs typeface="Arial Narrow"/>
              </a:rPr>
              <a:t>at UTwente</a:t>
            </a:r>
            <a:endParaRPr lang="en-GB" sz="2000" dirty="0">
              <a:latin typeface="Arial Narrow"/>
              <a:cs typeface="Arial Narrow"/>
            </a:endParaRPr>
          </a:p>
          <a:p>
            <a:pPr marL="341313" indent="-341313" defTabSz="912813" fontAlgn="auto">
              <a:lnSpc>
                <a:spcPct val="90000"/>
              </a:lnSpc>
              <a:spcBef>
                <a:spcPct val="20000"/>
              </a:spcBef>
              <a:spcAft>
                <a:spcPts val="0"/>
              </a:spcAft>
              <a:buFontTx/>
              <a:buChar char="•"/>
              <a:defRPr/>
            </a:pPr>
            <a:endParaRPr lang="en-GB" sz="2000" dirty="0">
              <a:latin typeface="Arial Narrow"/>
              <a:cs typeface="Arial Narrow"/>
            </a:endParaRPr>
          </a:p>
          <a:p>
            <a:pPr marL="341313" indent="-341313" defTabSz="912813" fontAlgn="auto">
              <a:lnSpc>
                <a:spcPct val="90000"/>
              </a:lnSpc>
              <a:spcBef>
                <a:spcPct val="20000"/>
              </a:spcBef>
              <a:spcAft>
                <a:spcPts val="0"/>
              </a:spcAft>
              <a:defRPr/>
            </a:pPr>
            <a:r>
              <a:rPr lang="en-GB" sz="2000" dirty="0">
                <a:latin typeface="Arial Narrow"/>
                <a:cs typeface="Arial Narrow"/>
              </a:rPr>
              <a:t>Yearly turnover: </a:t>
            </a:r>
            <a:r>
              <a:rPr lang="en-GB" sz="2000" dirty="0" smtClean="0">
                <a:latin typeface="Arial Narrow"/>
                <a:cs typeface="Arial Narrow"/>
              </a:rPr>
              <a:t>55 </a:t>
            </a:r>
            <a:r>
              <a:rPr lang="en-GB" sz="2000" dirty="0">
                <a:latin typeface="Arial Narrow"/>
                <a:cs typeface="Arial Narrow"/>
              </a:rPr>
              <a:t>M€ with 60% </a:t>
            </a:r>
            <a:endParaRPr lang="en-GB" sz="2000" dirty="0" smtClean="0">
              <a:latin typeface="Arial Narrow"/>
              <a:cs typeface="Arial Narrow"/>
            </a:endParaRPr>
          </a:p>
          <a:p>
            <a:pPr marL="341313" indent="-341313" defTabSz="912813" fontAlgn="auto">
              <a:lnSpc>
                <a:spcPct val="90000"/>
              </a:lnSpc>
              <a:spcBef>
                <a:spcPct val="20000"/>
              </a:spcBef>
              <a:spcAft>
                <a:spcPts val="0"/>
              </a:spcAft>
              <a:defRPr/>
            </a:pPr>
            <a:r>
              <a:rPr lang="en-GB" sz="2000" dirty="0" smtClean="0">
                <a:latin typeface="Arial Narrow"/>
                <a:cs typeface="Arial Narrow"/>
              </a:rPr>
              <a:t>from </a:t>
            </a:r>
            <a:r>
              <a:rPr lang="en-GB" sz="2000" dirty="0">
                <a:latin typeface="Arial Narrow"/>
                <a:cs typeface="Arial Narrow"/>
              </a:rPr>
              <a:t>external </a:t>
            </a:r>
            <a:r>
              <a:rPr lang="en-GB" sz="2000" dirty="0" smtClean="0">
                <a:latin typeface="Arial Narrow"/>
                <a:cs typeface="Arial Narrow"/>
              </a:rPr>
              <a:t>sources</a:t>
            </a:r>
          </a:p>
          <a:p>
            <a:pPr marL="341313" indent="-341313" defTabSz="912813" fontAlgn="auto">
              <a:lnSpc>
                <a:spcPct val="90000"/>
              </a:lnSpc>
              <a:spcBef>
                <a:spcPct val="20000"/>
              </a:spcBef>
              <a:spcAft>
                <a:spcPts val="0"/>
              </a:spcAft>
              <a:defRPr/>
            </a:pPr>
            <a:r>
              <a:rPr lang="en-GB" sz="2000" dirty="0" smtClean="0">
                <a:latin typeface="Arial Narrow"/>
                <a:cs typeface="Arial Narrow"/>
              </a:rPr>
              <a:t>&gt; 450 </a:t>
            </a:r>
            <a:r>
              <a:rPr lang="en-GB" sz="2000" dirty="0">
                <a:latin typeface="Arial Narrow"/>
                <a:cs typeface="Arial Narrow"/>
              </a:rPr>
              <a:t>refereed </a:t>
            </a:r>
            <a:r>
              <a:rPr lang="en-GB" sz="2000" dirty="0" smtClean="0">
                <a:latin typeface="Arial Narrow"/>
                <a:cs typeface="Arial Narrow"/>
              </a:rPr>
              <a:t>papers</a:t>
            </a:r>
          </a:p>
          <a:p>
            <a:pPr marL="341313" indent="-341313" defTabSz="912813" fontAlgn="auto">
              <a:lnSpc>
                <a:spcPct val="90000"/>
              </a:lnSpc>
              <a:spcBef>
                <a:spcPct val="20000"/>
              </a:spcBef>
              <a:spcAft>
                <a:spcPts val="0"/>
              </a:spcAft>
              <a:defRPr/>
            </a:pPr>
            <a:r>
              <a:rPr lang="en-GB" sz="2000" dirty="0" smtClean="0">
                <a:latin typeface="Arial Narrow"/>
                <a:cs typeface="Arial Narrow"/>
              </a:rPr>
              <a:t>&gt;</a:t>
            </a:r>
            <a:r>
              <a:rPr lang="en-GB" sz="2000" dirty="0">
                <a:latin typeface="Arial Narrow"/>
                <a:cs typeface="Arial Narrow"/>
              </a:rPr>
              <a:t>14,000 citations</a:t>
            </a:r>
          </a:p>
          <a:p>
            <a:pPr marL="341313" indent="-341313" defTabSz="912813" fontAlgn="auto">
              <a:lnSpc>
                <a:spcPct val="90000"/>
              </a:lnSpc>
              <a:spcBef>
                <a:spcPct val="20000"/>
              </a:spcBef>
              <a:spcAft>
                <a:spcPts val="0"/>
              </a:spcAft>
              <a:defRPr/>
            </a:pPr>
            <a:endParaRPr lang="en-GB" sz="2000" dirty="0">
              <a:latin typeface="Arial Narrow"/>
              <a:cs typeface="Arial Narrow"/>
            </a:endParaRPr>
          </a:p>
          <a:p>
            <a:pPr marL="341313" indent="-341313" defTabSz="912813" fontAlgn="auto">
              <a:lnSpc>
                <a:spcPct val="90000"/>
              </a:lnSpc>
              <a:spcBef>
                <a:spcPct val="20000"/>
              </a:spcBef>
              <a:spcAft>
                <a:spcPts val="0"/>
              </a:spcAft>
              <a:defRPr/>
            </a:pPr>
            <a:r>
              <a:rPr lang="en-GB" sz="2000" dirty="0">
                <a:latin typeface="Arial Narrow"/>
                <a:cs typeface="Arial Narrow"/>
              </a:rPr>
              <a:t>Staff: 	</a:t>
            </a:r>
            <a:r>
              <a:rPr lang="en-GB" sz="2000" dirty="0" smtClean="0">
                <a:latin typeface="Arial Narrow"/>
                <a:cs typeface="Arial Narrow"/>
              </a:rPr>
              <a:t>570 </a:t>
            </a:r>
            <a:r>
              <a:rPr lang="en-GB" sz="2000" dirty="0">
                <a:latin typeface="Arial Narrow"/>
                <a:cs typeface="Arial Narrow"/>
              </a:rPr>
              <a:t>scientists:</a:t>
            </a:r>
          </a:p>
          <a:p>
            <a:pPr marL="284163" indent="-284163" defTabSz="912813">
              <a:lnSpc>
                <a:spcPct val="90000"/>
              </a:lnSpc>
              <a:spcBef>
                <a:spcPct val="20000"/>
              </a:spcBef>
              <a:buFontTx/>
              <a:buChar char="–"/>
              <a:defRPr/>
            </a:pPr>
            <a:r>
              <a:rPr lang="en-GB" sz="2000" dirty="0">
                <a:latin typeface="Arial Narrow"/>
                <a:cs typeface="Arial Narrow"/>
              </a:rPr>
              <a:t>4</a:t>
            </a:r>
            <a:r>
              <a:rPr lang="en-GB" sz="2000" dirty="0" smtClean="0">
                <a:latin typeface="Arial Narrow"/>
                <a:cs typeface="Arial Narrow"/>
              </a:rPr>
              <a:t>4 </a:t>
            </a:r>
            <a:r>
              <a:rPr lang="en-GB" sz="2000" dirty="0">
                <a:latin typeface="Arial Narrow"/>
                <a:cs typeface="Arial Narrow"/>
              </a:rPr>
              <a:t>full professors</a:t>
            </a:r>
          </a:p>
          <a:p>
            <a:pPr marL="284163" indent="-284163" defTabSz="912813">
              <a:lnSpc>
                <a:spcPct val="90000"/>
              </a:lnSpc>
              <a:spcBef>
                <a:spcPct val="20000"/>
              </a:spcBef>
              <a:buFontTx/>
              <a:buChar char="–"/>
              <a:defRPr/>
            </a:pPr>
            <a:r>
              <a:rPr lang="en-GB" sz="2000" dirty="0">
                <a:latin typeface="Arial Narrow"/>
                <a:cs typeface="Arial Narrow"/>
              </a:rPr>
              <a:t>62 Tenure Tracks, associates</a:t>
            </a:r>
          </a:p>
          <a:p>
            <a:pPr marL="284163" indent="-284163" defTabSz="912813">
              <a:lnSpc>
                <a:spcPct val="90000"/>
              </a:lnSpc>
              <a:spcBef>
                <a:spcPct val="20000"/>
              </a:spcBef>
              <a:buFontTx/>
              <a:buChar char="–"/>
              <a:defRPr/>
            </a:pPr>
            <a:r>
              <a:rPr lang="en-GB" sz="2000" dirty="0">
                <a:latin typeface="Arial Narrow"/>
                <a:cs typeface="Arial Narrow"/>
              </a:rPr>
              <a:t>250 PhD, 90 </a:t>
            </a:r>
            <a:r>
              <a:rPr lang="en-GB" sz="2000" dirty="0" err="1">
                <a:latin typeface="Arial Narrow"/>
                <a:cs typeface="Arial Narrow"/>
              </a:rPr>
              <a:t>PostDoc’s</a:t>
            </a:r>
            <a:endParaRPr lang="en-GB" sz="2000" dirty="0">
              <a:latin typeface="Arial Narrow"/>
              <a:cs typeface="Arial Narrow"/>
            </a:endParaRPr>
          </a:p>
          <a:p>
            <a:pPr marL="284163" indent="-284163" defTabSz="912813">
              <a:lnSpc>
                <a:spcPct val="90000"/>
              </a:lnSpc>
              <a:spcBef>
                <a:spcPct val="20000"/>
              </a:spcBef>
              <a:buFontTx/>
              <a:buChar char="–"/>
              <a:defRPr/>
            </a:pPr>
            <a:r>
              <a:rPr lang="en-GB" sz="2000" dirty="0">
                <a:latin typeface="Arial Narrow"/>
                <a:cs typeface="Arial Narrow"/>
              </a:rPr>
              <a:t>Technicians, guests, visiting</a:t>
            </a:r>
          </a:p>
          <a:p>
            <a:pPr fontAlgn="auto">
              <a:spcBef>
                <a:spcPts val="0"/>
              </a:spcBef>
              <a:spcAft>
                <a:spcPts val="0"/>
              </a:spcAft>
              <a:defRPr/>
            </a:pPr>
            <a:endParaRPr lang="en-GB" sz="2000" dirty="0">
              <a:latin typeface="Arial Narrow"/>
              <a:cs typeface="Arial Narrow"/>
            </a:endParaRPr>
          </a:p>
        </p:txBody>
      </p:sp>
    </p:spTree>
    <p:extLst>
      <p:ext uri="{BB962C8B-B14F-4D97-AF65-F5344CB8AC3E}">
        <p14:creationId xmlns:p14="http://schemas.microsoft.com/office/powerpoint/2010/main" val="39621752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21589"/>
            <a:ext cx="8229600" cy="815123"/>
          </a:xfrm>
        </p:spPr>
        <p:txBody>
          <a:bodyPr>
            <a:normAutofit/>
          </a:bodyPr>
          <a:lstStyle/>
          <a:p>
            <a:pPr algn="l"/>
            <a:r>
              <a:rPr lang="en-GB" sz="3400" dirty="0" smtClean="0">
                <a:solidFill>
                  <a:srgbClr val="FF0000"/>
                </a:solidFill>
                <a:latin typeface="Arial Narrow"/>
                <a:cs typeface="Arial Narrow"/>
              </a:rPr>
              <a:t>MESA+ Commercialisation</a:t>
            </a:r>
            <a:endParaRPr lang="en-GB" sz="3400" dirty="0">
              <a:solidFill>
                <a:srgbClr val="FF0000"/>
              </a:solidFill>
              <a:latin typeface="Arial Narrow"/>
              <a:cs typeface="Arial Narrow"/>
            </a:endParaRPr>
          </a:p>
        </p:txBody>
      </p:sp>
      <p:sp>
        <p:nvSpPr>
          <p:cNvPr id="11" name="Title 1"/>
          <p:cNvSpPr txBox="1">
            <a:spLocks/>
          </p:cNvSpPr>
          <p:nvPr/>
        </p:nvSpPr>
        <p:spPr bwMode="auto">
          <a:xfrm>
            <a:off x="467544" y="836712"/>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5" tIns="45718" rIns="91435" bIns="4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dirty="0" err="1" smtClean="0">
                <a:latin typeface="Arial Narrow"/>
                <a:ea typeface="MS PGothic" charset="0"/>
                <a:cs typeface="Arial Narrow"/>
              </a:rPr>
              <a:t>From</a:t>
            </a:r>
            <a:r>
              <a:rPr lang="nl-NL" sz="2400" dirty="0" smtClean="0">
                <a:latin typeface="Arial Narrow"/>
                <a:ea typeface="MS PGothic" charset="0"/>
                <a:cs typeface="Arial Narrow"/>
              </a:rPr>
              <a:t> </a:t>
            </a:r>
            <a:r>
              <a:rPr lang="nl-NL" sz="2400" dirty="0" err="1" smtClean="0">
                <a:latin typeface="Arial Narrow"/>
                <a:ea typeface="MS PGothic" charset="0"/>
                <a:cs typeface="Arial Narrow"/>
              </a:rPr>
              <a:t>idea</a:t>
            </a:r>
            <a:r>
              <a:rPr lang="nl-NL" sz="2400" dirty="0" smtClean="0">
                <a:latin typeface="Arial Narrow"/>
                <a:ea typeface="MS PGothic" charset="0"/>
                <a:cs typeface="Arial Narrow"/>
              </a:rPr>
              <a:t> </a:t>
            </a:r>
            <a:r>
              <a:rPr lang="nl-NL" sz="2400" dirty="0" err="1" smtClean="0">
                <a:latin typeface="Arial Narrow"/>
                <a:ea typeface="MS PGothic" charset="0"/>
                <a:cs typeface="Arial Narrow"/>
              </a:rPr>
              <a:t>to</a:t>
            </a:r>
            <a:r>
              <a:rPr lang="nl-NL" sz="2400" dirty="0" smtClean="0">
                <a:latin typeface="Arial Narrow"/>
                <a:ea typeface="MS PGothic" charset="0"/>
                <a:cs typeface="Arial Narrow"/>
              </a:rPr>
              <a:t> venture</a:t>
            </a:r>
            <a:endParaRPr lang="nl-NL" sz="2400" dirty="0">
              <a:latin typeface="Arial Narrow"/>
              <a:ea typeface="MS PGothic" charset="0"/>
              <a:cs typeface="Arial Narrow"/>
            </a:endParaRPr>
          </a:p>
        </p:txBody>
      </p:sp>
      <p:graphicFrame>
        <p:nvGraphicFramePr>
          <p:cNvPr id="12" name="Diagram 11"/>
          <p:cNvGraphicFramePr/>
          <p:nvPr>
            <p:extLst>
              <p:ext uri="{D42A27DB-BD31-4B8C-83A1-F6EECF244321}">
                <p14:modId xmlns:p14="http://schemas.microsoft.com/office/powerpoint/2010/main" val="2535380140"/>
              </p:ext>
            </p:extLst>
          </p:nvPr>
        </p:nvGraphicFramePr>
        <p:xfrm>
          <a:off x="256558" y="2002327"/>
          <a:ext cx="8640960" cy="96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6"/>
          <p:cNvGrpSpPr>
            <a:grpSpLocks/>
          </p:cNvGrpSpPr>
          <p:nvPr/>
        </p:nvGrpSpPr>
        <p:grpSpPr bwMode="auto">
          <a:xfrm>
            <a:off x="261169" y="1722537"/>
            <a:ext cx="4249738" cy="1690687"/>
            <a:chOff x="251520" y="1988840"/>
            <a:chExt cx="4248472" cy="3673390"/>
          </a:xfrm>
        </p:grpSpPr>
        <p:sp>
          <p:nvSpPr>
            <p:cNvPr id="14" name="TextBox 5"/>
            <p:cNvSpPr txBox="1">
              <a:spLocks noChangeArrowheads="1"/>
            </p:cNvSpPr>
            <p:nvPr/>
          </p:nvSpPr>
          <p:spPr bwMode="auto">
            <a:xfrm>
              <a:off x="817766" y="4444881"/>
              <a:ext cx="3096344" cy="100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nl-NL" sz="2400" dirty="0">
                  <a:solidFill>
                    <a:srgbClr val="C00000"/>
                  </a:solidFill>
                  <a:ea typeface="MS PGothic" charset="0"/>
                  <a:cs typeface="MS PGothic" charset="0"/>
                </a:rPr>
                <a:t>Research</a:t>
              </a:r>
            </a:p>
          </p:txBody>
        </p:sp>
        <p:sp>
          <p:nvSpPr>
            <p:cNvPr id="15" name="Rounded Rectangle 14"/>
            <p:cNvSpPr/>
            <p:nvPr/>
          </p:nvSpPr>
          <p:spPr>
            <a:xfrm>
              <a:off x="251520" y="1988840"/>
              <a:ext cx="4248472" cy="36733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latin typeface="Calibri"/>
                <a:ea typeface="ＭＳ Ｐゴシック"/>
              </a:endParaRPr>
            </a:p>
          </p:txBody>
        </p:sp>
      </p:grpSp>
      <p:grpSp>
        <p:nvGrpSpPr>
          <p:cNvPr id="16" name="Group 6"/>
          <p:cNvGrpSpPr>
            <a:grpSpLocks/>
          </p:cNvGrpSpPr>
          <p:nvPr/>
        </p:nvGrpSpPr>
        <p:grpSpPr bwMode="auto">
          <a:xfrm>
            <a:off x="4663309" y="1713012"/>
            <a:ext cx="4249737" cy="1689099"/>
            <a:chOff x="251520" y="1988840"/>
            <a:chExt cx="4248472" cy="3674348"/>
          </a:xfrm>
        </p:grpSpPr>
        <p:sp>
          <p:nvSpPr>
            <p:cNvPr id="17" name="TextBox 5"/>
            <p:cNvSpPr txBox="1">
              <a:spLocks noChangeArrowheads="1"/>
            </p:cNvSpPr>
            <p:nvPr/>
          </p:nvSpPr>
          <p:spPr bwMode="auto">
            <a:xfrm>
              <a:off x="808118" y="4468550"/>
              <a:ext cx="3096344" cy="100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nl-NL" sz="2400" dirty="0">
                  <a:solidFill>
                    <a:srgbClr val="C00000"/>
                  </a:solidFill>
                  <a:ea typeface="MS PGothic" charset="0"/>
                  <a:cs typeface="MS PGothic" charset="0"/>
                </a:rPr>
                <a:t>Spin-off</a:t>
              </a:r>
            </a:p>
          </p:txBody>
        </p:sp>
        <p:sp>
          <p:nvSpPr>
            <p:cNvPr id="18" name="Rounded Rectangle 17"/>
            <p:cNvSpPr/>
            <p:nvPr/>
          </p:nvSpPr>
          <p:spPr>
            <a:xfrm>
              <a:off x="251520" y="1988840"/>
              <a:ext cx="4248472" cy="36743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latin typeface="Calibri"/>
                <a:ea typeface="ＭＳ Ｐゴシック"/>
              </a:endParaRPr>
            </a:p>
          </p:txBody>
        </p:sp>
      </p:grpSp>
      <p:grpSp>
        <p:nvGrpSpPr>
          <p:cNvPr id="19" name="Group 18"/>
          <p:cNvGrpSpPr>
            <a:grpSpLocks/>
          </p:cNvGrpSpPr>
          <p:nvPr/>
        </p:nvGrpSpPr>
        <p:grpSpPr bwMode="auto">
          <a:xfrm>
            <a:off x="343719" y="3595787"/>
            <a:ext cx="8470900" cy="2901966"/>
            <a:chOff x="332957" y="3033757"/>
            <a:chExt cx="8470623" cy="2902679"/>
          </a:xfrm>
        </p:grpSpPr>
        <p:pic>
          <p:nvPicPr>
            <p:cNvPr id="2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957" y="3538706"/>
              <a:ext cx="2795497" cy="19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9727" y="3538706"/>
              <a:ext cx="2793909" cy="19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259" y="3538706"/>
              <a:ext cx="2792321" cy="19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 name="TextBox 1"/>
            <p:cNvSpPr txBox="1">
              <a:spLocks noChangeArrowheads="1"/>
            </p:cNvSpPr>
            <p:nvPr/>
          </p:nvSpPr>
          <p:spPr bwMode="auto">
            <a:xfrm>
              <a:off x="6264067" y="3602351"/>
              <a:ext cx="2392822" cy="120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nl-NL" sz="1800">
                  <a:solidFill>
                    <a:srgbClr val="000000"/>
                  </a:solidFill>
                  <a:ea typeface="MS PGothic" charset="0"/>
                  <a:cs typeface="MS PGothic" charset="0"/>
                </a:rPr>
                <a:t>Spin-off</a:t>
              </a:r>
            </a:p>
            <a:p>
              <a:pPr eaLnBrk="1" hangingPunct="1"/>
              <a:r>
                <a:rPr lang="nl-NL" sz="1800">
                  <a:solidFill>
                    <a:srgbClr val="000000"/>
                  </a:solidFill>
                  <a:ea typeface="MS PGothic" charset="0"/>
                  <a:cs typeface="MS PGothic" charset="0"/>
                </a:rPr>
                <a:t>-  facility sharing</a:t>
              </a:r>
            </a:p>
            <a:p>
              <a:pPr eaLnBrk="1" hangingPunct="1"/>
              <a:r>
                <a:rPr lang="nl-NL" sz="1800">
                  <a:solidFill>
                    <a:srgbClr val="000000"/>
                  </a:solidFill>
                  <a:ea typeface="MS PGothic" charset="0"/>
                  <a:cs typeface="MS PGothic" charset="0"/>
                </a:rPr>
                <a:t>-  production facilities</a:t>
              </a:r>
            </a:p>
            <a:p>
              <a:pPr eaLnBrk="1" hangingPunct="1"/>
              <a:r>
                <a:rPr lang="nl-NL" sz="1800">
                  <a:solidFill>
                    <a:srgbClr val="000000"/>
                  </a:solidFill>
                  <a:ea typeface="MS PGothic" charset="0"/>
                  <a:cs typeface="MS PGothic" charset="0"/>
                </a:rPr>
                <a:t>-  equipment fund</a:t>
              </a:r>
            </a:p>
          </p:txBody>
        </p:sp>
        <p:sp>
          <p:nvSpPr>
            <p:cNvPr id="24" name="TextBox 2"/>
            <p:cNvSpPr txBox="1">
              <a:spLocks noChangeArrowheads="1"/>
            </p:cNvSpPr>
            <p:nvPr/>
          </p:nvSpPr>
          <p:spPr bwMode="auto">
            <a:xfrm>
              <a:off x="3553021" y="3539169"/>
              <a:ext cx="2006463" cy="14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nl-NL" sz="1800" dirty="0">
                  <a:solidFill>
                    <a:srgbClr val="000000"/>
                  </a:solidFill>
                  <a:ea typeface="MS PGothic" charset="0"/>
                  <a:cs typeface="MS PGothic" charset="0"/>
                </a:rPr>
                <a:t>Development</a:t>
              </a:r>
            </a:p>
            <a:p>
              <a:pPr eaLnBrk="1" hangingPunct="1"/>
              <a:r>
                <a:rPr lang="nl-NL" sz="1800" dirty="0">
                  <a:solidFill>
                    <a:srgbClr val="000000"/>
                  </a:solidFill>
                  <a:ea typeface="MS PGothic" charset="0"/>
                  <a:cs typeface="MS PGothic" charset="0"/>
                </a:rPr>
                <a:t>-  workshops</a:t>
              </a:r>
            </a:p>
            <a:p>
              <a:pPr eaLnBrk="1" hangingPunct="1"/>
              <a:r>
                <a:rPr lang="nl-NL" sz="1800" dirty="0">
                  <a:solidFill>
                    <a:srgbClr val="000000"/>
                  </a:solidFill>
                  <a:ea typeface="MS PGothic" charset="0"/>
                  <a:cs typeface="MS PGothic" charset="0"/>
                </a:rPr>
                <a:t>-  subsidies </a:t>
              </a:r>
            </a:p>
            <a:p>
              <a:pPr eaLnBrk="1" hangingPunct="1"/>
              <a:r>
                <a:rPr lang="nl-NL" sz="1800" dirty="0">
                  <a:solidFill>
                    <a:srgbClr val="000000"/>
                  </a:solidFill>
                  <a:ea typeface="MS PGothic" charset="0"/>
                  <a:cs typeface="MS PGothic" charset="0"/>
                </a:rPr>
                <a:t>-  pre-</a:t>
              </a:r>
              <a:r>
                <a:rPr lang="nl-NL" sz="1800" dirty="0" err="1">
                  <a:solidFill>
                    <a:srgbClr val="000000"/>
                  </a:solidFill>
                  <a:ea typeface="MS PGothic" charset="0"/>
                  <a:cs typeface="MS PGothic" charset="0"/>
                </a:rPr>
                <a:t>seed</a:t>
              </a:r>
              <a:r>
                <a:rPr lang="nl-NL" sz="1800" dirty="0">
                  <a:solidFill>
                    <a:srgbClr val="000000"/>
                  </a:solidFill>
                  <a:ea typeface="MS PGothic" charset="0"/>
                  <a:cs typeface="MS PGothic" charset="0"/>
                </a:rPr>
                <a:t> </a:t>
              </a:r>
              <a:r>
                <a:rPr lang="nl-NL" sz="1800" dirty="0" err="1">
                  <a:solidFill>
                    <a:srgbClr val="000000"/>
                  </a:solidFill>
                  <a:ea typeface="MS PGothic" charset="0"/>
                  <a:cs typeface="MS PGothic" charset="0"/>
                </a:rPr>
                <a:t>grants</a:t>
              </a:r>
              <a:endParaRPr lang="nl-NL" sz="1800" dirty="0">
                <a:solidFill>
                  <a:srgbClr val="000000"/>
                </a:solidFill>
                <a:ea typeface="MS PGothic" charset="0"/>
                <a:cs typeface="MS PGothic" charset="0"/>
              </a:endParaRPr>
            </a:p>
            <a:p>
              <a:pPr eaLnBrk="1" hangingPunct="1"/>
              <a:r>
                <a:rPr lang="nl-NL" sz="1800" dirty="0">
                  <a:solidFill>
                    <a:srgbClr val="000000"/>
                  </a:solidFill>
                  <a:ea typeface="MS PGothic" charset="0"/>
                  <a:cs typeface="MS PGothic" charset="0"/>
                </a:rPr>
                <a:t>-  spin-off</a:t>
              </a:r>
            </a:p>
          </p:txBody>
        </p:sp>
        <p:sp>
          <p:nvSpPr>
            <p:cNvPr id="25" name="TextBox 4"/>
            <p:cNvSpPr txBox="1">
              <a:spLocks noChangeArrowheads="1"/>
            </p:cNvSpPr>
            <p:nvPr/>
          </p:nvSpPr>
          <p:spPr bwMode="auto">
            <a:xfrm>
              <a:off x="599278" y="3604026"/>
              <a:ext cx="2263436" cy="64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nl-NL" sz="1800">
                  <a:solidFill>
                    <a:srgbClr val="000000"/>
                  </a:solidFill>
                  <a:ea typeface="MS PGothic" charset="0"/>
                  <a:cs typeface="MS PGothic" charset="0"/>
                </a:rPr>
                <a:t>Protection</a:t>
              </a:r>
            </a:p>
            <a:p>
              <a:pPr eaLnBrk="1" hangingPunct="1"/>
              <a:r>
                <a:rPr lang="nl-NL" sz="1800">
                  <a:solidFill>
                    <a:srgbClr val="000000"/>
                  </a:solidFill>
                  <a:ea typeface="MS PGothic" charset="0"/>
                  <a:cs typeface="MS PGothic" charset="0"/>
                </a:rPr>
                <a:t>-   patent application</a:t>
              </a:r>
            </a:p>
          </p:txBody>
        </p:sp>
        <p:sp>
          <p:nvSpPr>
            <p:cNvPr id="26" name="Rectangle 5"/>
            <p:cNvSpPr>
              <a:spLocks noChangeArrowheads="1"/>
            </p:cNvSpPr>
            <p:nvPr/>
          </p:nvSpPr>
          <p:spPr bwMode="auto">
            <a:xfrm>
              <a:off x="1235887" y="5474658"/>
              <a:ext cx="6754430" cy="4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sz="2400">
                  <a:solidFill>
                    <a:srgbClr val="C00000"/>
                  </a:solidFill>
                  <a:ea typeface="MS PGothic" charset="0"/>
                  <a:cs typeface="MS PGothic" charset="0"/>
                </a:rPr>
                <a:t>Support from MESA+</a:t>
              </a:r>
            </a:p>
          </p:txBody>
        </p:sp>
        <p:cxnSp>
          <p:nvCxnSpPr>
            <p:cNvPr id="27" name="Straight Connector 26"/>
            <p:cNvCxnSpPr/>
            <p:nvPr/>
          </p:nvCxnSpPr>
          <p:spPr>
            <a:xfrm>
              <a:off x="2674443" y="3033757"/>
              <a:ext cx="0" cy="436669"/>
            </a:xfrm>
            <a:prstGeom prst="line">
              <a:avLst/>
            </a:prstGeom>
            <a:ln w="19050">
              <a:solidFill>
                <a:srgbClr val="CC33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28583" y="3033757"/>
              <a:ext cx="0" cy="435082"/>
            </a:xfrm>
            <a:prstGeom prst="line">
              <a:avLst/>
            </a:prstGeom>
            <a:ln w="19050">
              <a:solidFill>
                <a:srgbClr val="CC33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76418" y="3035344"/>
              <a:ext cx="0" cy="435082"/>
            </a:xfrm>
            <a:prstGeom prst="line">
              <a:avLst/>
            </a:prstGeom>
            <a:ln w="19050">
              <a:solidFill>
                <a:srgbClr val="CC33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9419" y="5407126"/>
            <a:ext cx="201453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013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65" y="32882"/>
            <a:ext cx="8229600" cy="933695"/>
          </a:xfrm>
        </p:spPr>
        <p:txBody>
          <a:bodyPr>
            <a:normAutofit/>
          </a:bodyPr>
          <a:lstStyle/>
          <a:p>
            <a:pPr algn="l"/>
            <a:r>
              <a:rPr lang="en-GB" sz="3600" dirty="0" smtClean="0">
                <a:solidFill>
                  <a:srgbClr val="FF0000"/>
                </a:solidFill>
                <a:latin typeface="Arial Narrow"/>
                <a:cs typeface="Arial Narrow"/>
              </a:rPr>
              <a:t>&gt;50 MESA+ Spin-off’s</a:t>
            </a:r>
            <a:endParaRPr lang="en-GB" sz="3600" dirty="0">
              <a:solidFill>
                <a:srgbClr val="FF0000"/>
              </a:solidFill>
              <a:latin typeface="Arial Narrow"/>
              <a:cs typeface="Arial Narrow"/>
            </a:endParaRPr>
          </a:p>
        </p:txBody>
      </p:sp>
      <p:sp>
        <p:nvSpPr>
          <p:cNvPr id="34" name="Rectangle 33"/>
          <p:cNvSpPr/>
          <p:nvPr/>
        </p:nvSpPr>
        <p:spPr>
          <a:xfrm>
            <a:off x="179388" y="0"/>
            <a:ext cx="215900" cy="90805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 name="Picture 1" descr="DeltaMas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79560"/>
            <a:ext cx="1193800" cy="9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medspray.pdf"/>
          <p:cNvPicPr>
            <a:picLocks noChangeAspect="1"/>
          </p:cNvPicPr>
          <p:nvPr/>
        </p:nvPicPr>
        <p:blipFill>
          <a:blip r:embed="rId3">
            <a:extLst>
              <a:ext uri="{28A0092B-C50C-407E-A947-70E740481C1C}">
                <a14:useLocalDpi xmlns:a14="http://schemas.microsoft.com/office/drawing/2010/main" val="0"/>
              </a:ext>
            </a:extLst>
          </a:blip>
          <a:srcRect l="23592" r="20653"/>
          <a:stretch>
            <a:fillRect/>
          </a:stretch>
        </p:blipFill>
        <p:spPr bwMode="auto">
          <a:xfrm rot="16200000">
            <a:off x="7670717" y="4169750"/>
            <a:ext cx="973668" cy="169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Micronit logo 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5680" y="4610101"/>
            <a:ext cx="1854200" cy="9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MyLife_Logo.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1750193"/>
            <a:ext cx="2538412"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atio.jpeg"/>
          <p:cNvPicPr>
            <a:picLocks noChangeAspect="1"/>
          </p:cNvPicPr>
          <p:nvPr/>
        </p:nvPicPr>
        <p:blipFill>
          <a:blip r:embed="rId6">
            <a:extLst>
              <a:ext uri="{28A0092B-C50C-407E-A947-70E740481C1C}">
                <a14:useLocalDpi xmlns:a14="http://schemas.microsoft.com/office/drawing/2010/main" val="0"/>
              </a:ext>
            </a:extLst>
          </a:blip>
          <a:srcRect l="3140" t="3325"/>
          <a:stretch>
            <a:fillRect/>
          </a:stretch>
        </p:blipFill>
        <p:spPr bwMode="auto">
          <a:xfrm>
            <a:off x="5080000" y="3031068"/>
            <a:ext cx="1746250" cy="8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26250" y="5920651"/>
            <a:ext cx="2006600" cy="620183"/>
          </a:xfrm>
          <a:prstGeom prst="rect">
            <a:avLst/>
          </a:prstGeom>
          <a:solidFill>
            <a:srgbClr val="FFFFFF"/>
          </a:solidFill>
          <a:ln>
            <a:noFill/>
          </a:ln>
          <a:effectLst/>
          <a:extLst/>
        </p:spPr>
      </p:pic>
      <p:pic>
        <p:nvPicPr>
          <p:cNvPr id="38" name="Picture 1" descr="print_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29060" y="3031067"/>
            <a:ext cx="279849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logo-img-id" descr="Logo">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4390" y="5956302"/>
            <a:ext cx="1147763" cy="6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Ostendum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80" y="3031068"/>
            <a:ext cx="901700" cy="97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5" descr="3479f4f.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54122" y="4563535"/>
            <a:ext cx="2070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4" descr="SATRAX logo_final_no catchlin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60600" y="5808467"/>
            <a:ext cx="1752600" cy="732367"/>
          </a:xfrm>
          <a:prstGeom prst="rect">
            <a:avLst/>
          </a:prstGeom>
          <a:solidFill>
            <a:srgbClr val="FFFFFF"/>
          </a:solidFill>
          <a:ln>
            <a:noFill/>
          </a:ln>
        </p:spPr>
      </p:pic>
      <p:pic>
        <p:nvPicPr>
          <p:cNvPr id="43" name="Picture 15" descr="PhoenixLogo_LARGERTEXT.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44208" y="2132856"/>
            <a:ext cx="2247900" cy="79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6" descr="SetRatioSize200143-LOGO92.jpg"/>
          <p:cNvPicPr>
            <a:picLocks noChangeAspect="1"/>
          </p:cNvPicPr>
          <p:nvPr/>
        </p:nvPicPr>
        <p:blipFill>
          <a:blip r:embed="rId15">
            <a:extLst>
              <a:ext uri="{28A0092B-C50C-407E-A947-70E740481C1C}">
                <a14:useLocalDpi xmlns:a14="http://schemas.microsoft.com/office/drawing/2010/main" val="0"/>
              </a:ext>
            </a:extLst>
          </a:blip>
          <a:srcRect t="24637" b="26088"/>
          <a:stretch>
            <a:fillRect/>
          </a:stretch>
        </p:blipFill>
        <p:spPr bwMode="auto">
          <a:xfrm>
            <a:off x="7111999" y="3031067"/>
            <a:ext cx="190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3" descr="logo-TSST-DEF.jpg"/>
          <p:cNvPicPr>
            <a:picLocks noChangeAspect="1"/>
          </p:cNvPicPr>
          <p:nvPr/>
        </p:nvPicPr>
        <p:blipFill>
          <a:blip r:embed="rId16">
            <a:extLst>
              <a:ext uri="{28A0092B-C50C-407E-A947-70E740481C1C}">
                <a14:useLocalDpi xmlns:a14="http://schemas.microsoft.com/office/drawing/2010/main" val="0"/>
              </a:ext>
            </a:extLst>
          </a:blip>
          <a:srcRect t="8577" r="5652" b="8865"/>
          <a:stretch>
            <a:fillRect/>
          </a:stretch>
        </p:blipFill>
        <p:spPr bwMode="auto">
          <a:xfrm>
            <a:off x="6444208" y="908721"/>
            <a:ext cx="2400300" cy="113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descr="HTF_logo_RGB_JPEG.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68380" y="1750192"/>
            <a:ext cx="2527300" cy="70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0684e70-2.png"/>
          <p:cNvPicPr>
            <a:picLocks noChangeAspect="1"/>
          </p:cNvPicPr>
          <p:nvPr/>
        </p:nvPicPr>
        <p:blipFill>
          <a:blip r:embed="rId18">
            <a:extLst>
              <a:ext uri="{28A0092B-C50C-407E-A947-70E740481C1C}">
                <a14:useLocalDpi xmlns:a14="http://schemas.microsoft.com/office/drawing/2010/main" val="0"/>
              </a:ext>
            </a:extLst>
          </a:blip>
          <a:srcRect l="3871" t="11244" r="6812" b="18182"/>
          <a:stretch>
            <a:fillRect/>
          </a:stretch>
        </p:blipFill>
        <p:spPr bwMode="auto">
          <a:xfrm>
            <a:off x="381000" y="4616451"/>
            <a:ext cx="2349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85203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p:txBody>
          <a:bodyPr/>
          <a:lstStyle/>
          <a:p>
            <a:endParaRPr lang="en-US" dirty="0"/>
          </a:p>
        </p:txBody>
      </p:sp>
      <p:sp>
        <p:nvSpPr>
          <p:cNvPr id="3" name="Titel 2"/>
          <p:cNvSpPr>
            <a:spLocks noGrp="1"/>
          </p:cNvSpPr>
          <p:nvPr>
            <p:ph type="title"/>
          </p:nvPr>
        </p:nvSpPr>
        <p:spPr/>
        <p:txBody>
          <a:bodyPr/>
          <a:lstStyle/>
          <a:p>
            <a:r>
              <a:rPr lang="nl-NL" dirty="0" smtClean="0"/>
              <a:t>HTSM </a:t>
            </a:r>
            <a:r>
              <a:rPr lang="nl-NL" dirty="0" err="1" smtClean="0"/>
              <a:t>nano-roadmap</a:t>
            </a:r>
            <a:r>
              <a:rPr lang="nl-NL" dirty="0" smtClean="0"/>
              <a:t> </a:t>
            </a:r>
            <a:r>
              <a:rPr lang="nl-NL" dirty="0" err="1" smtClean="0"/>
              <a:t>future</a:t>
            </a:r>
            <a:endParaRPr lang="en-US" dirty="0"/>
          </a:p>
        </p:txBody>
      </p:sp>
      <p:sp>
        <p:nvSpPr>
          <p:cNvPr id="5" name="Tijdelijke aanduiding voor afbeelding 4"/>
          <p:cNvSpPr>
            <a:spLocks noGrp="1"/>
          </p:cNvSpPr>
          <p:nvPr>
            <p:ph type="pic" sz="quarter" idx="16"/>
          </p:nvPr>
        </p:nvSpPr>
        <p:spPr/>
      </p:sp>
      <p:sp>
        <p:nvSpPr>
          <p:cNvPr id="6" name="Tijdelijke aanduiding voor afbeelding 5"/>
          <p:cNvSpPr>
            <a:spLocks noGrp="1"/>
          </p:cNvSpPr>
          <p:nvPr>
            <p:ph type="pic" sz="quarter" idx="17"/>
          </p:nvPr>
        </p:nvSpPr>
        <p:spPr/>
      </p:sp>
      <p:sp>
        <p:nvSpPr>
          <p:cNvPr id="7" name="Tijdelijke aanduiding voor afbeelding 6"/>
          <p:cNvSpPr>
            <a:spLocks noGrp="1"/>
          </p:cNvSpPr>
          <p:nvPr>
            <p:ph type="pic" sz="quarter" idx="18"/>
          </p:nvPr>
        </p:nvSpPr>
        <p:spPr/>
      </p:sp>
      <p:sp>
        <p:nvSpPr>
          <p:cNvPr id="8" name="Tijdelijke aanduiding voor afbeelding 7"/>
          <p:cNvSpPr>
            <a:spLocks noGrp="1"/>
          </p:cNvSpPr>
          <p:nvPr>
            <p:ph type="pic" sz="quarter" idx="19"/>
          </p:nvPr>
        </p:nvSpPr>
        <p:spPr/>
      </p:sp>
      <p:sp>
        <p:nvSpPr>
          <p:cNvPr id="9" name="Tijdelijke aanduiding voor afbeelding 8"/>
          <p:cNvSpPr>
            <a:spLocks noGrp="1"/>
          </p:cNvSpPr>
          <p:nvPr>
            <p:ph type="pic" sz="quarter" idx="20"/>
          </p:nvPr>
        </p:nvSpPr>
        <p:spPr/>
      </p:sp>
      <p:sp>
        <p:nvSpPr>
          <p:cNvPr id="10" name="Title 2"/>
          <p:cNvSpPr txBox="1">
            <a:spLocks/>
          </p:cNvSpPr>
          <p:nvPr/>
        </p:nvSpPr>
        <p:spPr>
          <a:xfrm>
            <a:off x="428431" y="1062053"/>
            <a:ext cx="7834705" cy="676497"/>
          </a:xfrm>
          <a:prstGeom prst="rect">
            <a:avLst/>
          </a:prstGeom>
        </p:spPr>
        <p:txBody>
          <a:bodyPr vert="horz" wrap="square" lIns="0" tIns="0" rIns="0" bIns="0" rtlCol="0" anchor="ctr">
            <a:noAutofit/>
          </a:bodyPr>
          <a:lstStyle>
            <a:lvl1pPr indent="0" algn="l" rtl="0" eaLnBrk="1" fontAlgn="base" hangingPunct="1">
              <a:lnSpc>
                <a:spcPct val="100000"/>
              </a:lnSpc>
              <a:spcBef>
                <a:spcPts val="0"/>
              </a:spcBef>
              <a:spcAft>
                <a:spcPts val="0"/>
              </a:spcAft>
              <a:defRPr sz="4400">
                <a:solidFill>
                  <a:srgbClr val="FF0000"/>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nl-NL" sz="3200" b="1" kern="0" smtClean="0"/>
              <a:t>f</a:t>
            </a:r>
            <a:endParaRPr lang="en-US" sz="3200" b="1" kern="0" dirty="0"/>
          </a:p>
        </p:txBody>
      </p:sp>
      <p:graphicFrame>
        <p:nvGraphicFramePr>
          <p:cNvPr id="11" name="Table 4"/>
          <p:cNvGraphicFramePr>
            <a:graphicFrameLocks noGrp="1"/>
          </p:cNvGraphicFramePr>
          <p:nvPr>
            <p:extLst>
              <p:ext uri="{D42A27DB-BD31-4B8C-83A1-F6EECF244321}">
                <p14:modId xmlns:p14="http://schemas.microsoft.com/office/powerpoint/2010/main" val="1265218792"/>
              </p:ext>
            </p:extLst>
          </p:nvPr>
        </p:nvGraphicFramePr>
        <p:xfrm>
          <a:off x="395538" y="1042089"/>
          <a:ext cx="8280921" cy="5404982"/>
        </p:xfrm>
        <a:graphic>
          <a:graphicData uri="http://schemas.openxmlformats.org/drawingml/2006/table">
            <a:tbl>
              <a:tblPr firstRow="1" bandRow="1">
                <a:tableStyleId>{5C22544A-7EE6-4342-B048-85BDC9FD1C3A}</a:tableStyleId>
              </a:tblPr>
              <a:tblGrid>
                <a:gridCol w="1352826"/>
                <a:gridCol w="992071"/>
                <a:gridCol w="836292"/>
                <a:gridCol w="923267"/>
                <a:gridCol w="792088"/>
                <a:gridCol w="1031286"/>
                <a:gridCol w="1090457"/>
                <a:gridCol w="1262634"/>
              </a:tblGrid>
              <a:tr h="762000">
                <a:tc>
                  <a:txBody>
                    <a:bodyPr/>
                    <a:lstStyle/>
                    <a:p>
                      <a:r>
                        <a:rPr lang="en-US" sz="1500" i="1" dirty="0" smtClean="0"/>
                        <a:t>Overview challenges</a:t>
                      </a:r>
                      <a:endParaRPr lang="en-US" sz="1500" i="1" dirty="0"/>
                    </a:p>
                  </a:txBody>
                  <a:tcPr>
                    <a:solidFill>
                      <a:schemeClr val="tx2">
                        <a:lumMod val="75000"/>
                      </a:schemeClr>
                    </a:solidFill>
                  </a:tcPr>
                </a:tc>
                <a:tc>
                  <a:txBody>
                    <a:bodyPr/>
                    <a:lstStyle/>
                    <a:p>
                      <a:r>
                        <a:rPr lang="en-US" sz="1500" dirty="0" smtClean="0"/>
                        <a:t>Health</a:t>
                      </a:r>
                      <a:endParaRPr lang="en-US" sz="1600" dirty="0"/>
                    </a:p>
                  </a:txBody>
                  <a:tcPr>
                    <a:solidFill>
                      <a:schemeClr val="tx2">
                        <a:lumMod val="75000"/>
                      </a:schemeClr>
                    </a:solidFill>
                  </a:tcPr>
                </a:tc>
                <a:tc>
                  <a:txBody>
                    <a:bodyPr/>
                    <a:lstStyle/>
                    <a:p>
                      <a:r>
                        <a:rPr lang="en-US" sz="1500" dirty="0" smtClean="0"/>
                        <a:t>Health</a:t>
                      </a:r>
                      <a:endParaRPr lang="en-US" sz="1900" dirty="0"/>
                    </a:p>
                  </a:txBody>
                  <a:tcPr>
                    <a:solidFill>
                      <a:schemeClr val="tx2">
                        <a:lumMod val="75000"/>
                      </a:schemeClr>
                    </a:solidFill>
                  </a:tcPr>
                </a:tc>
                <a:tc>
                  <a:txBody>
                    <a:bodyPr/>
                    <a:lstStyle/>
                    <a:p>
                      <a:r>
                        <a:rPr lang="en-US" sz="1500" dirty="0" smtClean="0"/>
                        <a:t>Food</a:t>
                      </a:r>
                      <a:endParaRPr lang="en-US" sz="1900" dirty="0"/>
                    </a:p>
                  </a:txBody>
                  <a:tcPr>
                    <a:solidFill>
                      <a:schemeClr val="tx2">
                        <a:lumMod val="75000"/>
                      </a:schemeClr>
                    </a:solidFill>
                  </a:tcPr>
                </a:tc>
                <a:tc>
                  <a:txBody>
                    <a:bodyPr/>
                    <a:lstStyle/>
                    <a:p>
                      <a:r>
                        <a:rPr lang="en-US" sz="1500" dirty="0" smtClean="0"/>
                        <a:t>Energy</a:t>
                      </a:r>
                      <a:endParaRPr lang="en-US" sz="1200" dirty="0"/>
                    </a:p>
                  </a:txBody>
                  <a:tcPr>
                    <a:solidFill>
                      <a:schemeClr val="tx2">
                        <a:lumMod val="75000"/>
                      </a:schemeClr>
                    </a:solidFill>
                  </a:tcPr>
                </a:tc>
                <a:tc>
                  <a:txBody>
                    <a:bodyPr/>
                    <a:lstStyle/>
                    <a:p>
                      <a:r>
                        <a:rPr lang="en-US" sz="1500" dirty="0" smtClean="0"/>
                        <a:t>Energy, Transport</a:t>
                      </a:r>
                      <a:endParaRPr lang="en-US" sz="1500" dirty="0"/>
                    </a:p>
                  </a:txBody>
                  <a:tcPr>
                    <a:solidFill>
                      <a:schemeClr val="tx2">
                        <a:lumMod val="75000"/>
                      </a:schemeClr>
                    </a:solidFill>
                  </a:tcPr>
                </a:tc>
                <a:tc>
                  <a:txBody>
                    <a:bodyPr/>
                    <a:lstStyle/>
                    <a:p>
                      <a:r>
                        <a:rPr lang="en-US" sz="1500" dirty="0" smtClean="0"/>
                        <a:t>Secure</a:t>
                      </a:r>
                      <a:r>
                        <a:rPr lang="en-US" sz="1500" baseline="0" dirty="0" smtClean="0"/>
                        <a:t> &amp;</a:t>
                      </a:r>
                      <a:r>
                        <a:rPr lang="en-US" sz="1500" dirty="0" smtClean="0"/>
                        <a:t> Inclusive Society</a:t>
                      </a:r>
                      <a:endParaRPr lang="en-US" sz="1500" dirty="0"/>
                    </a:p>
                  </a:txBody>
                  <a:tcPr>
                    <a:solidFill>
                      <a:schemeClr val="tx2">
                        <a:lumMod val="75000"/>
                      </a:schemeClr>
                    </a:solidFill>
                  </a:tcPr>
                </a:tc>
                <a:tc>
                  <a:txBody>
                    <a:bodyPr/>
                    <a:lstStyle/>
                    <a:p>
                      <a:r>
                        <a:rPr lang="en-US" sz="1200" dirty="0" smtClean="0"/>
                        <a:t>Circular Economy</a:t>
                      </a:r>
                      <a:endParaRPr lang="en-US" sz="1200" dirty="0"/>
                    </a:p>
                  </a:txBody>
                  <a:tcPr>
                    <a:solidFill>
                      <a:schemeClr val="tx2">
                        <a:lumMod val="75000"/>
                      </a:schemeClr>
                    </a:solidFill>
                  </a:tcPr>
                </a:tc>
              </a:tr>
              <a:tr h="946115">
                <a:tc>
                  <a:txBody>
                    <a:bodyPr/>
                    <a:lstStyle/>
                    <a:p>
                      <a:r>
                        <a:rPr lang="en-US" sz="1500" dirty="0" smtClean="0"/>
                        <a:t>Specific field</a:t>
                      </a:r>
                      <a:r>
                        <a:rPr lang="en-US" sz="1500" baseline="0" dirty="0" smtClean="0"/>
                        <a:t>/ Enabling tech</a:t>
                      </a:r>
                      <a:endParaRPr lang="en-US" sz="1500" dirty="0"/>
                    </a:p>
                  </a:txBody>
                  <a:tcPr>
                    <a:solidFill>
                      <a:schemeClr val="tx2">
                        <a:lumMod val="40000"/>
                        <a:lumOff val="60000"/>
                      </a:schemeClr>
                    </a:solidFill>
                  </a:tcPr>
                </a:tc>
                <a:tc>
                  <a:txBody>
                    <a:bodyPr/>
                    <a:lstStyle/>
                    <a:p>
                      <a:r>
                        <a:rPr lang="en-US" sz="1200" dirty="0" smtClean="0"/>
                        <a:t>personalized</a:t>
                      </a:r>
                      <a:r>
                        <a:rPr lang="en-US" sz="1200" baseline="0" dirty="0" smtClean="0"/>
                        <a:t> &amp; </a:t>
                      </a:r>
                      <a:r>
                        <a:rPr lang="en-US" sz="1200" dirty="0" smtClean="0"/>
                        <a:t>targeted  medicine</a:t>
                      </a:r>
                      <a:endParaRPr lang="en-US" sz="1200" dirty="0"/>
                    </a:p>
                  </a:txBody>
                  <a:tcPr>
                    <a:solidFill>
                      <a:schemeClr val="tx2">
                        <a:lumMod val="40000"/>
                        <a:lumOff val="60000"/>
                      </a:schemeClr>
                    </a:solidFill>
                  </a:tcPr>
                </a:tc>
                <a:tc>
                  <a:txBody>
                    <a:bodyPr/>
                    <a:lstStyle/>
                    <a:p>
                      <a:r>
                        <a:rPr lang="en-US" sz="1200" dirty="0" err="1" smtClean="0"/>
                        <a:t>PoC</a:t>
                      </a:r>
                      <a:r>
                        <a:rPr lang="en-US" sz="1200" dirty="0" smtClean="0"/>
                        <a:t> </a:t>
                      </a:r>
                      <a:r>
                        <a:rPr lang="en-US" sz="1200" dirty="0" err="1" smtClean="0"/>
                        <a:t>diag-nostics</a:t>
                      </a:r>
                      <a:endParaRPr lang="en-US" sz="1200" dirty="0"/>
                    </a:p>
                  </a:txBody>
                  <a:tcPr>
                    <a:solidFill>
                      <a:schemeClr val="tx2">
                        <a:lumMod val="40000"/>
                        <a:lumOff val="60000"/>
                      </a:schemeClr>
                    </a:solidFill>
                  </a:tcPr>
                </a:tc>
                <a:tc>
                  <a:txBody>
                    <a:bodyPr/>
                    <a:lstStyle/>
                    <a:p>
                      <a:r>
                        <a:rPr lang="en-US" sz="1200" dirty="0" smtClean="0"/>
                        <a:t>food safety; personalized food</a:t>
                      </a:r>
                      <a:endParaRPr lang="en-US" sz="1200" dirty="0"/>
                    </a:p>
                  </a:txBody>
                  <a:tcPr>
                    <a:solidFill>
                      <a:schemeClr val="tx2">
                        <a:lumMod val="40000"/>
                        <a:lumOff val="60000"/>
                      </a:schemeClr>
                    </a:solidFill>
                  </a:tcPr>
                </a:tc>
                <a:tc>
                  <a:txBody>
                    <a:bodyPr/>
                    <a:lstStyle/>
                    <a:p>
                      <a:r>
                        <a:rPr lang="en-US" sz="1200" dirty="0" err="1" smtClean="0"/>
                        <a:t>nano</a:t>
                      </a:r>
                      <a:r>
                        <a:rPr lang="en-US" sz="1200" dirty="0" smtClean="0"/>
                        <a:t> for solar</a:t>
                      </a:r>
                      <a:endParaRPr lang="en-US" sz="1200" dirty="0"/>
                    </a:p>
                  </a:txBody>
                  <a:tcPr>
                    <a:solidFill>
                      <a:schemeClr val="tx2">
                        <a:lumMod val="40000"/>
                        <a:lumOff val="60000"/>
                      </a:schemeClr>
                    </a:solidFill>
                  </a:tcPr>
                </a:tc>
                <a:tc>
                  <a:txBody>
                    <a:bodyPr/>
                    <a:lstStyle/>
                    <a:p>
                      <a:r>
                        <a:rPr lang="en-US" sz="1200" dirty="0" smtClean="0"/>
                        <a:t>conversion</a:t>
                      </a:r>
                      <a:r>
                        <a:rPr lang="en-US" sz="1200" baseline="0" dirty="0" smtClean="0"/>
                        <a:t> and storage</a:t>
                      </a:r>
                      <a:endParaRPr lang="en-US" sz="1200" dirty="0"/>
                    </a:p>
                  </a:txBody>
                  <a:tcPr>
                    <a:solidFill>
                      <a:schemeClr val="tx2">
                        <a:lumMod val="40000"/>
                        <a:lumOff val="60000"/>
                      </a:schemeClr>
                    </a:solidFill>
                  </a:tcPr>
                </a:tc>
                <a:tc>
                  <a:txBody>
                    <a:bodyPr/>
                    <a:lstStyle/>
                    <a:p>
                      <a:r>
                        <a:rPr lang="en-US" sz="1200" dirty="0" err="1" smtClean="0"/>
                        <a:t>nano</a:t>
                      </a:r>
                      <a:r>
                        <a:rPr lang="en-US" sz="1200" dirty="0" smtClean="0"/>
                        <a:t> devices for ICT, Cyber</a:t>
                      </a:r>
                      <a:r>
                        <a:rPr lang="en-US" sz="1200" baseline="0" dirty="0" smtClean="0"/>
                        <a:t>, Big Data</a:t>
                      </a:r>
                      <a:endParaRPr lang="en-US" sz="1200" dirty="0"/>
                    </a:p>
                  </a:txBody>
                  <a:tcPr>
                    <a:solidFill>
                      <a:schemeClr val="tx2">
                        <a:lumMod val="40000"/>
                        <a:lumOff val="60000"/>
                      </a:schemeClr>
                    </a:solidFill>
                  </a:tcPr>
                </a:tc>
                <a:tc>
                  <a:txBody>
                    <a:bodyPr/>
                    <a:lstStyle/>
                    <a:p>
                      <a:r>
                        <a:rPr lang="en-US" sz="1200" dirty="0" smtClean="0"/>
                        <a:t>new materials / processes</a:t>
                      </a:r>
                      <a:r>
                        <a:rPr lang="en-US" sz="1200" baseline="0" dirty="0" smtClean="0"/>
                        <a:t> (</a:t>
                      </a:r>
                      <a:r>
                        <a:rPr lang="en-US" sz="1200" baseline="0" dirty="0" err="1" smtClean="0"/>
                        <a:t>nano&amp;bio</a:t>
                      </a:r>
                      <a:r>
                        <a:rPr lang="en-US" sz="1200" baseline="0" dirty="0" smtClean="0"/>
                        <a:t> insp.</a:t>
                      </a:r>
                      <a:r>
                        <a:rPr lang="en-US" sz="1500" baseline="0" dirty="0" smtClean="0"/>
                        <a:t>)</a:t>
                      </a:r>
                      <a:endParaRPr lang="en-US" sz="1500" dirty="0"/>
                    </a:p>
                  </a:txBody>
                  <a:tcPr>
                    <a:solidFill>
                      <a:schemeClr val="tx2">
                        <a:lumMod val="40000"/>
                        <a:lumOff val="60000"/>
                      </a:schemeClr>
                    </a:solidFill>
                  </a:tcPr>
                </a:tc>
              </a:tr>
              <a:tr h="346416">
                <a:tc>
                  <a:txBody>
                    <a:bodyPr/>
                    <a:lstStyle/>
                    <a:p>
                      <a:r>
                        <a:rPr lang="en-US" sz="1200" dirty="0" err="1" smtClean="0"/>
                        <a:t>Nano</a:t>
                      </a:r>
                      <a:r>
                        <a:rPr lang="en-US" sz="1200" dirty="0" smtClean="0"/>
                        <a:t>-fluidics</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tc>
              </a:tr>
              <a:tr h="405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Molecular biology</a:t>
                      </a:r>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Design</a:t>
                      </a:r>
                      <a:r>
                        <a:rPr lang="en-US" sz="1200" baseline="0" dirty="0" smtClean="0"/>
                        <a:t> of bio- systems</a:t>
                      </a:r>
                      <a:endParaRPr lang="en-US" sz="1200" dirty="0" smtClean="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17547">
                <a:tc>
                  <a:txBody>
                    <a:bodyPr/>
                    <a:lstStyle/>
                    <a:p>
                      <a:r>
                        <a:rPr lang="en-US" sz="1200" dirty="0" smtClean="0"/>
                        <a:t>RATA</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Nano</a:t>
                      </a:r>
                      <a:r>
                        <a:rPr lang="en-US" sz="1200" dirty="0" smtClean="0"/>
                        <a:t>-photonics &amp; devices</a:t>
                      </a:r>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solidFill>
                      <a:srgbClr val="00B050"/>
                    </a:solidFill>
                  </a:tcPr>
                </a:tc>
                <a:tc>
                  <a:txBody>
                    <a:bodyPr/>
                    <a:lstStyle/>
                    <a:p>
                      <a:endParaRPr lang="en-US" sz="1200" dirty="0"/>
                    </a:p>
                  </a:txBody>
                  <a:tcPr/>
                </a:tc>
              </a:tr>
              <a:tr h="457200">
                <a:tc>
                  <a:txBody>
                    <a:bodyPr/>
                    <a:lstStyle/>
                    <a:p>
                      <a:r>
                        <a:rPr lang="en-US" sz="1200" dirty="0" err="1" smtClean="0"/>
                        <a:t>Nano</a:t>
                      </a:r>
                      <a:r>
                        <a:rPr lang="en-US" sz="1200" dirty="0" smtClean="0"/>
                        <a:t>-analytics; equipment</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Nano</a:t>
                      </a:r>
                      <a:r>
                        <a:rPr lang="en-US" sz="1200" dirty="0" smtClean="0"/>
                        <a:t>-Materials </a:t>
                      </a:r>
                      <a:r>
                        <a:rPr lang="en-US" sz="1200" baseline="0" dirty="0" smtClean="0"/>
                        <a:t> </a:t>
                      </a:r>
                      <a:r>
                        <a:rPr lang="en-US" sz="1200" dirty="0" smtClean="0"/>
                        <a:t>&amp; processing</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457200">
                <a:tc>
                  <a:txBody>
                    <a:bodyPr/>
                    <a:lstStyle/>
                    <a:p>
                      <a:r>
                        <a:rPr lang="en-US" sz="1200" baseline="0" dirty="0" smtClean="0"/>
                        <a:t>Surfaces &amp; thin films (coatings)</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326185">
                <a:tc>
                  <a:txBody>
                    <a:bodyPr/>
                    <a:lstStyle/>
                    <a:p>
                      <a:r>
                        <a:rPr lang="en-US" sz="1200" dirty="0" smtClean="0"/>
                        <a:t>Catalysis</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solidFill>
                      <a:srgbClr val="00B050"/>
                    </a:solidFill>
                  </a:tcPr>
                </a:tc>
              </a:tr>
            </a:tbl>
          </a:graphicData>
        </a:graphic>
      </p:graphicFrame>
    </p:spTree>
    <p:extLst>
      <p:ext uri="{BB962C8B-B14F-4D97-AF65-F5344CB8AC3E}">
        <p14:creationId xmlns:p14="http://schemas.microsoft.com/office/powerpoint/2010/main" val="13881293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p:txBody>
          <a:bodyPr/>
          <a:lstStyle/>
          <a:p>
            <a:endParaRPr lang="en-US" dirty="0"/>
          </a:p>
        </p:txBody>
      </p:sp>
      <p:sp>
        <p:nvSpPr>
          <p:cNvPr id="3" name="Titel 2"/>
          <p:cNvSpPr>
            <a:spLocks noGrp="1"/>
          </p:cNvSpPr>
          <p:nvPr>
            <p:ph type="title"/>
          </p:nvPr>
        </p:nvSpPr>
        <p:spPr/>
        <p:txBody>
          <a:bodyPr/>
          <a:lstStyle/>
          <a:p>
            <a:r>
              <a:rPr lang="nl-NL" dirty="0" smtClean="0"/>
              <a:t>HTSM </a:t>
            </a:r>
            <a:r>
              <a:rPr lang="nl-NL" dirty="0" err="1" smtClean="0"/>
              <a:t>nano-roadmap</a:t>
            </a:r>
            <a:r>
              <a:rPr lang="nl-NL" dirty="0" smtClean="0"/>
              <a:t> </a:t>
            </a:r>
            <a:r>
              <a:rPr lang="nl-NL" dirty="0" err="1" smtClean="0"/>
              <a:t>future</a:t>
            </a:r>
            <a:endParaRPr lang="en-US" dirty="0"/>
          </a:p>
        </p:txBody>
      </p:sp>
      <p:sp>
        <p:nvSpPr>
          <p:cNvPr id="5" name="Tijdelijke aanduiding voor afbeelding 4"/>
          <p:cNvSpPr>
            <a:spLocks noGrp="1"/>
          </p:cNvSpPr>
          <p:nvPr>
            <p:ph type="pic" sz="quarter" idx="16"/>
          </p:nvPr>
        </p:nvSpPr>
        <p:spPr/>
      </p:sp>
      <p:sp>
        <p:nvSpPr>
          <p:cNvPr id="6" name="Tijdelijke aanduiding voor afbeelding 5"/>
          <p:cNvSpPr>
            <a:spLocks noGrp="1"/>
          </p:cNvSpPr>
          <p:nvPr>
            <p:ph type="pic" sz="quarter" idx="17"/>
          </p:nvPr>
        </p:nvSpPr>
        <p:spPr/>
      </p:sp>
      <p:sp>
        <p:nvSpPr>
          <p:cNvPr id="7" name="Tijdelijke aanduiding voor afbeelding 6"/>
          <p:cNvSpPr>
            <a:spLocks noGrp="1"/>
          </p:cNvSpPr>
          <p:nvPr>
            <p:ph type="pic" sz="quarter" idx="18"/>
          </p:nvPr>
        </p:nvSpPr>
        <p:spPr/>
      </p:sp>
      <p:sp>
        <p:nvSpPr>
          <p:cNvPr id="8" name="Tijdelijke aanduiding voor afbeelding 7"/>
          <p:cNvSpPr>
            <a:spLocks noGrp="1"/>
          </p:cNvSpPr>
          <p:nvPr>
            <p:ph type="pic" sz="quarter" idx="19"/>
          </p:nvPr>
        </p:nvSpPr>
        <p:spPr/>
      </p:sp>
      <p:sp>
        <p:nvSpPr>
          <p:cNvPr id="9" name="Tijdelijke aanduiding voor afbeelding 8"/>
          <p:cNvSpPr>
            <a:spLocks noGrp="1"/>
          </p:cNvSpPr>
          <p:nvPr>
            <p:ph type="pic" sz="quarter" idx="20"/>
          </p:nvPr>
        </p:nvSpPr>
        <p:spPr/>
      </p:sp>
      <p:sp>
        <p:nvSpPr>
          <p:cNvPr id="10" name="Title 2"/>
          <p:cNvSpPr txBox="1">
            <a:spLocks/>
          </p:cNvSpPr>
          <p:nvPr/>
        </p:nvSpPr>
        <p:spPr>
          <a:xfrm>
            <a:off x="428431" y="1062053"/>
            <a:ext cx="7834705" cy="676497"/>
          </a:xfrm>
          <a:prstGeom prst="rect">
            <a:avLst/>
          </a:prstGeom>
        </p:spPr>
        <p:txBody>
          <a:bodyPr vert="horz" wrap="square" lIns="0" tIns="0" rIns="0" bIns="0" rtlCol="0" anchor="ctr">
            <a:noAutofit/>
          </a:bodyPr>
          <a:lstStyle>
            <a:lvl1pPr indent="0" algn="l" rtl="0" eaLnBrk="1" fontAlgn="base" hangingPunct="1">
              <a:lnSpc>
                <a:spcPct val="100000"/>
              </a:lnSpc>
              <a:spcBef>
                <a:spcPts val="0"/>
              </a:spcBef>
              <a:spcAft>
                <a:spcPts val="0"/>
              </a:spcAft>
              <a:defRPr sz="4400">
                <a:solidFill>
                  <a:srgbClr val="FF0000"/>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nl-NL" sz="3200" b="1" kern="0" smtClean="0"/>
              <a:t>f</a:t>
            </a:r>
            <a:endParaRPr lang="en-US" sz="3200" b="1" kern="0" dirty="0"/>
          </a:p>
        </p:txBody>
      </p:sp>
      <p:graphicFrame>
        <p:nvGraphicFramePr>
          <p:cNvPr id="11" name="Table 4"/>
          <p:cNvGraphicFramePr>
            <a:graphicFrameLocks noGrp="1"/>
          </p:cNvGraphicFramePr>
          <p:nvPr>
            <p:extLst>
              <p:ext uri="{D42A27DB-BD31-4B8C-83A1-F6EECF244321}">
                <p14:modId xmlns:p14="http://schemas.microsoft.com/office/powerpoint/2010/main" val="3355807295"/>
              </p:ext>
            </p:extLst>
          </p:nvPr>
        </p:nvGraphicFramePr>
        <p:xfrm>
          <a:off x="395538" y="1042089"/>
          <a:ext cx="8280921" cy="5404982"/>
        </p:xfrm>
        <a:graphic>
          <a:graphicData uri="http://schemas.openxmlformats.org/drawingml/2006/table">
            <a:tbl>
              <a:tblPr firstRow="1" bandRow="1">
                <a:tableStyleId>{5C22544A-7EE6-4342-B048-85BDC9FD1C3A}</a:tableStyleId>
              </a:tblPr>
              <a:tblGrid>
                <a:gridCol w="1352826"/>
                <a:gridCol w="992071"/>
                <a:gridCol w="836292"/>
                <a:gridCol w="923267"/>
                <a:gridCol w="792088"/>
                <a:gridCol w="1031286"/>
                <a:gridCol w="1090457"/>
                <a:gridCol w="1262634"/>
              </a:tblGrid>
              <a:tr h="762000">
                <a:tc>
                  <a:txBody>
                    <a:bodyPr/>
                    <a:lstStyle/>
                    <a:p>
                      <a:r>
                        <a:rPr lang="en-US" sz="1500" i="1" dirty="0" smtClean="0"/>
                        <a:t>Overview challenges</a:t>
                      </a:r>
                      <a:endParaRPr lang="en-US" sz="1500" i="1" dirty="0"/>
                    </a:p>
                  </a:txBody>
                  <a:tcPr>
                    <a:solidFill>
                      <a:schemeClr val="tx2">
                        <a:lumMod val="75000"/>
                      </a:schemeClr>
                    </a:solidFill>
                  </a:tcPr>
                </a:tc>
                <a:tc>
                  <a:txBody>
                    <a:bodyPr/>
                    <a:lstStyle/>
                    <a:p>
                      <a:r>
                        <a:rPr lang="en-US" sz="1500" dirty="0" smtClean="0"/>
                        <a:t>Health</a:t>
                      </a:r>
                      <a:endParaRPr lang="en-US" sz="1600" dirty="0"/>
                    </a:p>
                  </a:txBody>
                  <a:tcPr>
                    <a:solidFill>
                      <a:schemeClr val="tx2">
                        <a:lumMod val="75000"/>
                      </a:schemeClr>
                    </a:solidFill>
                  </a:tcPr>
                </a:tc>
                <a:tc>
                  <a:txBody>
                    <a:bodyPr/>
                    <a:lstStyle/>
                    <a:p>
                      <a:r>
                        <a:rPr lang="en-US" sz="1500" dirty="0" smtClean="0"/>
                        <a:t>Health</a:t>
                      </a:r>
                      <a:endParaRPr lang="en-US" sz="1900" dirty="0"/>
                    </a:p>
                  </a:txBody>
                  <a:tcPr>
                    <a:solidFill>
                      <a:schemeClr val="tx2">
                        <a:lumMod val="75000"/>
                      </a:schemeClr>
                    </a:solidFill>
                  </a:tcPr>
                </a:tc>
                <a:tc>
                  <a:txBody>
                    <a:bodyPr/>
                    <a:lstStyle/>
                    <a:p>
                      <a:r>
                        <a:rPr lang="en-US" sz="1500" dirty="0" smtClean="0"/>
                        <a:t>Food</a:t>
                      </a:r>
                      <a:endParaRPr lang="en-US" sz="1900" dirty="0"/>
                    </a:p>
                  </a:txBody>
                  <a:tcPr>
                    <a:solidFill>
                      <a:schemeClr val="tx2">
                        <a:lumMod val="75000"/>
                      </a:schemeClr>
                    </a:solidFill>
                  </a:tcPr>
                </a:tc>
                <a:tc>
                  <a:txBody>
                    <a:bodyPr/>
                    <a:lstStyle/>
                    <a:p>
                      <a:r>
                        <a:rPr lang="en-US" sz="1500" dirty="0" smtClean="0"/>
                        <a:t>Energy</a:t>
                      </a:r>
                      <a:endParaRPr lang="en-US" sz="1200" dirty="0"/>
                    </a:p>
                  </a:txBody>
                  <a:tcPr>
                    <a:solidFill>
                      <a:schemeClr val="tx2">
                        <a:lumMod val="75000"/>
                      </a:schemeClr>
                    </a:solidFill>
                  </a:tcPr>
                </a:tc>
                <a:tc>
                  <a:txBody>
                    <a:bodyPr/>
                    <a:lstStyle/>
                    <a:p>
                      <a:r>
                        <a:rPr lang="en-US" sz="1500" dirty="0" smtClean="0"/>
                        <a:t>Energy, Transport</a:t>
                      </a:r>
                      <a:endParaRPr lang="en-US" sz="1500" dirty="0"/>
                    </a:p>
                  </a:txBody>
                  <a:tcPr>
                    <a:solidFill>
                      <a:schemeClr val="tx2">
                        <a:lumMod val="75000"/>
                      </a:schemeClr>
                    </a:solidFill>
                  </a:tcPr>
                </a:tc>
                <a:tc>
                  <a:txBody>
                    <a:bodyPr/>
                    <a:lstStyle/>
                    <a:p>
                      <a:r>
                        <a:rPr lang="en-US" sz="1500" dirty="0" smtClean="0"/>
                        <a:t>Secure</a:t>
                      </a:r>
                      <a:r>
                        <a:rPr lang="en-US" sz="1500" baseline="0" dirty="0" smtClean="0"/>
                        <a:t> &amp;</a:t>
                      </a:r>
                      <a:r>
                        <a:rPr lang="en-US" sz="1500" dirty="0" smtClean="0"/>
                        <a:t> Inclusive Society</a:t>
                      </a:r>
                      <a:endParaRPr lang="en-US" sz="1500" dirty="0"/>
                    </a:p>
                  </a:txBody>
                  <a:tcPr>
                    <a:solidFill>
                      <a:schemeClr val="tx2">
                        <a:lumMod val="75000"/>
                      </a:schemeClr>
                    </a:solidFill>
                  </a:tcPr>
                </a:tc>
                <a:tc>
                  <a:txBody>
                    <a:bodyPr/>
                    <a:lstStyle/>
                    <a:p>
                      <a:r>
                        <a:rPr lang="en-US" sz="1200" dirty="0" smtClean="0"/>
                        <a:t>Circular Economy</a:t>
                      </a:r>
                      <a:endParaRPr lang="en-US" sz="1200" dirty="0"/>
                    </a:p>
                  </a:txBody>
                  <a:tcPr>
                    <a:solidFill>
                      <a:schemeClr val="tx2">
                        <a:lumMod val="75000"/>
                      </a:schemeClr>
                    </a:solidFill>
                  </a:tcPr>
                </a:tc>
              </a:tr>
              <a:tr h="946115">
                <a:tc>
                  <a:txBody>
                    <a:bodyPr/>
                    <a:lstStyle/>
                    <a:p>
                      <a:r>
                        <a:rPr lang="en-US" sz="1500" dirty="0" smtClean="0"/>
                        <a:t>Specific field</a:t>
                      </a:r>
                      <a:r>
                        <a:rPr lang="en-US" sz="1500" baseline="0" dirty="0" smtClean="0"/>
                        <a:t>/ Enabling tech</a:t>
                      </a:r>
                      <a:endParaRPr lang="en-US" sz="1500" dirty="0"/>
                    </a:p>
                  </a:txBody>
                  <a:tcPr>
                    <a:solidFill>
                      <a:schemeClr val="tx2">
                        <a:lumMod val="40000"/>
                        <a:lumOff val="60000"/>
                      </a:schemeClr>
                    </a:solidFill>
                  </a:tcPr>
                </a:tc>
                <a:tc>
                  <a:txBody>
                    <a:bodyPr/>
                    <a:lstStyle/>
                    <a:p>
                      <a:r>
                        <a:rPr lang="en-US" sz="1200" dirty="0" smtClean="0"/>
                        <a:t>personalized</a:t>
                      </a:r>
                      <a:r>
                        <a:rPr lang="en-US" sz="1200" baseline="0" dirty="0" smtClean="0"/>
                        <a:t> &amp; </a:t>
                      </a:r>
                      <a:r>
                        <a:rPr lang="en-US" sz="1200" dirty="0" smtClean="0"/>
                        <a:t>targeted  medicine</a:t>
                      </a:r>
                      <a:endParaRPr lang="en-US" sz="1200" dirty="0"/>
                    </a:p>
                  </a:txBody>
                  <a:tcPr>
                    <a:solidFill>
                      <a:schemeClr val="tx2">
                        <a:lumMod val="40000"/>
                        <a:lumOff val="60000"/>
                      </a:schemeClr>
                    </a:solidFill>
                  </a:tcPr>
                </a:tc>
                <a:tc>
                  <a:txBody>
                    <a:bodyPr/>
                    <a:lstStyle/>
                    <a:p>
                      <a:r>
                        <a:rPr lang="en-US" sz="1200" dirty="0" err="1" smtClean="0"/>
                        <a:t>PoC</a:t>
                      </a:r>
                      <a:r>
                        <a:rPr lang="en-US" sz="1200" dirty="0" smtClean="0"/>
                        <a:t> </a:t>
                      </a:r>
                      <a:r>
                        <a:rPr lang="en-US" sz="1200" dirty="0" err="1" smtClean="0"/>
                        <a:t>diag-nostics</a:t>
                      </a:r>
                      <a:endParaRPr lang="en-US" sz="1200" dirty="0"/>
                    </a:p>
                  </a:txBody>
                  <a:tcPr>
                    <a:solidFill>
                      <a:schemeClr val="tx2">
                        <a:lumMod val="40000"/>
                        <a:lumOff val="60000"/>
                      </a:schemeClr>
                    </a:solidFill>
                  </a:tcPr>
                </a:tc>
                <a:tc>
                  <a:txBody>
                    <a:bodyPr/>
                    <a:lstStyle/>
                    <a:p>
                      <a:r>
                        <a:rPr lang="en-US" sz="1200" dirty="0" smtClean="0"/>
                        <a:t>food safety; personalized food</a:t>
                      </a:r>
                      <a:endParaRPr lang="en-US" sz="1200" dirty="0"/>
                    </a:p>
                  </a:txBody>
                  <a:tcPr>
                    <a:solidFill>
                      <a:schemeClr val="tx2">
                        <a:lumMod val="40000"/>
                        <a:lumOff val="60000"/>
                      </a:schemeClr>
                    </a:solidFill>
                  </a:tcPr>
                </a:tc>
                <a:tc>
                  <a:txBody>
                    <a:bodyPr/>
                    <a:lstStyle/>
                    <a:p>
                      <a:r>
                        <a:rPr lang="en-US" sz="1200" dirty="0" err="1" smtClean="0"/>
                        <a:t>nano</a:t>
                      </a:r>
                      <a:r>
                        <a:rPr lang="en-US" sz="1200" dirty="0" smtClean="0"/>
                        <a:t> for solar</a:t>
                      </a:r>
                      <a:endParaRPr lang="en-US" sz="1200" dirty="0"/>
                    </a:p>
                  </a:txBody>
                  <a:tcPr>
                    <a:solidFill>
                      <a:schemeClr val="tx2">
                        <a:lumMod val="40000"/>
                        <a:lumOff val="60000"/>
                      </a:schemeClr>
                    </a:solidFill>
                  </a:tcPr>
                </a:tc>
                <a:tc>
                  <a:txBody>
                    <a:bodyPr/>
                    <a:lstStyle/>
                    <a:p>
                      <a:r>
                        <a:rPr lang="en-US" sz="1200" dirty="0" smtClean="0"/>
                        <a:t>conversion</a:t>
                      </a:r>
                      <a:r>
                        <a:rPr lang="en-US" sz="1200" baseline="0" dirty="0" smtClean="0"/>
                        <a:t> and storage</a:t>
                      </a:r>
                      <a:endParaRPr lang="en-US" sz="1200" dirty="0"/>
                    </a:p>
                  </a:txBody>
                  <a:tcPr>
                    <a:solidFill>
                      <a:schemeClr val="tx2">
                        <a:lumMod val="40000"/>
                        <a:lumOff val="60000"/>
                      </a:schemeClr>
                    </a:solidFill>
                  </a:tcPr>
                </a:tc>
                <a:tc>
                  <a:txBody>
                    <a:bodyPr/>
                    <a:lstStyle/>
                    <a:p>
                      <a:r>
                        <a:rPr lang="en-US" sz="1200" dirty="0" err="1" smtClean="0"/>
                        <a:t>nano</a:t>
                      </a:r>
                      <a:r>
                        <a:rPr lang="en-US" sz="1200" dirty="0" smtClean="0"/>
                        <a:t> devices for ICT, Cyber</a:t>
                      </a:r>
                      <a:r>
                        <a:rPr lang="en-US" sz="1200" baseline="0" dirty="0" smtClean="0"/>
                        <a:t>, Big Data</a:t>
                      </a:r>
                      <a:endParaRPr lang="en-US" sz="1200" dirty="0"/>
                    </a:p>
                  </a:txBody>
                  <a:tcPr>
                    <a:solidFill>
                      <a:schemeClr val="tx2">
                        <a:lumMod val="40000"/>
                        <a:lumOff val="60000"/>
                      </a:schemeClr>
                    </a:solidFill>
                  </a:tcPr>
                </a:tc>
                <a:tc>
                  <a:txBody>
                    <a:bodyPr/>
                    <a:lstStyle/>
                    <a:p>
                      <a:r>
                        <a:rPr lang="en-US" sz="1200" dirty="0" smtClean="0"/>
                        <a:t>new materials / processes</a:t>
                      </a:r>
                      <a:r>
                        <a:rPr lang="en-US" sz="1200" baseline="0" dirty="0" smtClean="0"/>
                        <a:t> (</a:t>
                      </a:r>
                      <a:r>
                        <a:rPr lang="en-US" sz="1200" baseline="0" dirty="0" err="1" smtClean="0"/>
                        <a:t>nano&amp;bio</a:t>
                      </a:r>
                      <a:r>
                        <a:rPr lang="en-US" sz="1200" baseline="0" dirty="0" smtClean="0"/>
                        <a:t> insp.</a:t>
                      </a:r>
                      <a:r>
                        <a:rPr lang="en-US" sz="1500" baseline="0" dirty="0" smtClean="0"/>
                        <a:t>)</a:t>
                      </a:r>
                      <a:endParaRPr lang="en-US" sz="1500" dirty="0"/>
                    </a:p>
                  </a:txBody>
                  <a:tcPr>
                    <a:solidFill>
                      <a:schemeClr val="tx2">
                        <a:lumMod val="40000"/>
                        <a:lumOff val="60000"/>
                      </a:schemeClr>
                    </a:solidFill>
                  </a:tcPr>
                </a:tc>
              </a:tr>
              <a:tr h="346416">
                <a:tc>
                  <a:txBody>
                    <a:bodyPr/>
                    <a:lstStyle/>
                    <a:p>
                      <a:r>
                        <a:rPr lang="en-US" sz="1200" dirty="0" err="1" smtClean="0"/>
                        <a:t>Nano</a:t>
                      </a:r>
                      <a:r>
                        <a:rPr lang="en-US" sz="1200" dirty="0" smtClean="0"/>
                        <a:t>-fluidics</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tc>
              </a:tr>
              <a:tr h="405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Molecular biology</a:t>
                      </a:r>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Design</a:t>
                      </a:r>
                      <a:r>
                        <a:rPr lang="en-US" sz="1200" baseline="0" dirty="0" smtClean="0"/>
                        <a:t> of bio- systems</a:t>
                      </a:r>
                      <a:endParaRPr lang="en-US" sz="1200" dirty="0" smtClean="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17547">
                <a:tc>
                  <a:txBody>
                    <a:bodyPr/>
                    <a:lstStyle/>
                    <a:p>
                      <a:r>
                        <a:rPr lang="en-US" sz="1200" dirty="0" smtClean="0"/>
                        <a:t>RATA</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Nano</a:t>
                      </a:r>
                      <a:r>
                        <a:rPr lang="en-US" sz="1200" dirty="0" smtClean="0"/>
                        <a:t>-photonics &amp; devices</a:t>
                      </a:r>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solidFill>
                      <a:srgbClr val="00B050"/>
                    </a:solidFill>
                  </a:tcPr>
                </a:tc>
                <a:tc>
                  <a:txBody>
                    <a:bodyPr/>
                    <a:lstStyle/>
                    <a:p>
                      <a:endParaRPr lang="en-US" sz="1200" dirty="0"/>
                    </a:p>
                  </a:txBody>
                  <a:tcPr/>
                </a:tc>
              </a:tr>
              <a:tr h="457200">
                <a:tc>
                  <a:txBody>
                    <a:bodyPr/>
                    <a:lstStyle/>
                    <a:p>
                      <a:r>
                        <a:rPr lang="en-US" sz="1200" dirty="0" err="1" smtClean="0"/>
                        <a:t>Nano</a:t>
                      </a:r>
                      <a:r>
                        <a:rPr lang="en-US" sz="1200" dirty="0" smtClean="0"/>
                        <a:t>-analytics; equipment</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Nano</a:t>
                      </a:r>
                      <a:r>
                        <a:rPr lang="en-US" sz="1200" dirty="0" smtClean="0"/>
                        <a:t>-Materials </a:t>
                      </a:r>
                      <a:r>
                        <a:rPr lang="en-US" sz="1200" baseline="0" dirty="0" smtClean="0"/>
                        <a:t> </a:t>
                      </a:r>
                      <a:r>
                        <a:rPr lang="en-US" sz="1200" dirty="0" smtClean="0"/>
                        <a:t>&amp; processing</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457200">
                <a:tc>
                  <a:txBody>
                    <a:bodyPr/>
                    <a:lstStyle/>
                    <a:p>
                      <a:r>
                        <a:rPr lang="en-US" sz="1200" baseline="0" dirty="0" smtClean="0"/>
                        <a:t>Surfaces &amp; thin films (coatings)</a:t>
                      </a:r>
                      <a:endParaRPr lang="en-US" sz="1200" dirty="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a:p>
                  </a:txBody>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c>
                  <a:txBody>
                    <a:bodyPr/>
                    <a:lstStyle/>
                    <a:p>
                      <a:endParaRPr lang="en-US" sz="1200" dirty="0"/>
                    </a:p>
                  </a:txBody>
                  <a:tcPr>
                    <a:solidFill>
                      <a:srgbClr val="00B050"/>
                    </a:solidFill>
                  </a:tcPr>
                </a:tc>
              </a:tr>
              <a:tr h="326185">
                <a:tc>
                  <a:txBody>
                    <a:bodyPr/>
                    <a:lstStyle/>
                    <a:p>
                      <a:r>
                        <a:rPr lang="en-US" sz="1200" dirty="0" smtClean="0"/>
                        <a:t>Catalysis</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solidFill>
                      <a:srgbClr val="00B050"/>
                    </a:solidFill>
                  </a:tcPr>
                </a:tc>
                <a:tc>
                  <a:txBody>
                    <a:bodyPr/>
                    <a:lstStyle/>
                    <a:p>
                      <a:endParaRPr lang="en-US" sz="1200" dirty="0"/>
                    </a:p>
                  </a:txBody>
                  <a:tcPr/>
                </a:tc>
                <a:tc>
                  <a:txBody>
                    <a:bodyPr/>
                    <a:lstStyle/>
                    <a:p>
                      <a:endParaRPr lang="en-US" sz="1200" dirty="0"/>
                    </a:p>
                  </a:txBody>
                  <a:tcPr>
                    <a:solidFill>
                      <a:srgbClr val="00B050"/>
                    </a:solidFill>
                  </a:tcPr>
                </a:tc>
              </a:tr>
            </a:tbl>
          </a:graphicData>
        </a:graphic>
      </p:graphicFrame>
      <p:sp>
        <p:nvSpPr>
          <p:cNvPr id="12" name="Oval 6"/>
          <p:cNvSpPr/>
          <p:nvPr/>
        </p:nvSpPr>
        <p:spPr>
          <a:xfrm>
            <a:off x="1437891" y="2489466"/>
            <a:ext cx="1376142" cy="218893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Organs- on-Chips /  human disease model</a:t>
            </a:r>
            <a:endParaRPr lang="en-US" sz="1400" dirty="0">
              <a:solidFill>
                <a:schemeClr val="tx1"/>
              </a:solidFill>
            </a:endParaRPr>
          </a:p>
        </p:txBody>
      </p:sp>
      <p:sp>
        <p:nvSpPr>
          <p:cNvPr id="13" name="Oval 7"/>
          <p:cNvSpPr/>
          <p:nvPr/>
        </p:nvSpPr>
        <p:spPr>
          <a:xfrm>
            <a:off x="2555779" y="2606273"/>
            <a:ext cx="1368151" cy="177169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Synthetic Biological Systems &amp; Devices</a:t>
            </a:r>
            <a:endParaRPr lang="en-US" sz="1400" dirty="0">
              <a:solidFill>
                <a:schemeClr val="tx1"/>
              </a:solidFill>
            </a:endParaRPr>
          </a:p>
        </p:txBody>
      </p:sp>
      <p:sp>
        <p:nvSpPr>
          <p:cNvPr id="14" name="Oval 11"/>
          <p:cNvSpPr/>
          <p:nvPr/>
        </p:nvSpPr>
        <p:spPr>
          <a:xfrm>
            <a:off x="4622743" y="4047448"/>
            <a:ext cx="4141886" cy="2333261"/>
          </a:xfrm>
          <a:prstGeom prst="ellipse">
            <a:avLst/>
          </a:prstGeom>
          <a:solidFill>
            <a:srgbClr val="B7DEE8"/>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Oval 8"/>
          <p:cNvSpPr/>
          <p:nvPr/>
        </p:nvSpPr>
        <p:spPr>
          <a:xfrm>
            <a:off x="4716017" y="4176657"/>
            <a:ext cx="1491390" cy="22304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Nano-materials for Energy</a:t>
            </a:r>
            <a:endParaRPr lang="en-US" sz="1400" dirty="0">
              <a:solidFill>
                <a:schemeClr val="tx1"/>
              </a:solidFill>
            </a:endParaRPr>
          </a:p>
        </p:txBody>
      </p:sp>
      <p:sp>
        <p:nvSpPr>
          <p:cNvPr id="16" name="Oval 9"/>
          <p:cNvSpPr/>
          <p:nvPr/>
        </p:nvSpPr>
        <p:spPr>
          <a:xfrm>
            <a:off x="6375052" y="4176658"/>
            <a:ext cx="1241763" cy="190615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New </a:t>
            </a:r>
            <a:r>
              <a:rPr lang="en-US" sz="1400" smtClean="0">
                <a:solidFill>
                  <a:schemeClr val="tx1"/>
                </a:solidFill>
              </a:rPr>
              <a:t>materials for “</a:t>
            </a:r>
            <a:r>
              <a:rPr lang="en-US" sz="1400" dirty="0" smtClean="0">
                <a:solidFill>
                  <a:schemeClr val="tx1"/>
                </a:solidFill>
              </a:rPr>
              <a:t>Green ICT”</a:t>
            </a:r>
            <a:endParaRPr lang="en-US" sz="1400" dirty="0">
              <a:solidFill>
                <a:schemeClr val="tx1"/>
              </a:solidFill>
            </a:endParaRPr>
          </a:p>
        </p:txBody>
      </p:sp>
      <p:sp>
        <p:nvSpPr>
          <p:cNvPr id="17" name="TextBox 13"/>
          <p:cNvSpPr txBox="1"/>
          <p:nvPr/>
        </p:nvSpPr>
        <p:spPr>
          <a:xfrm>
            <a:off x="7647185" y="4814823"/>
            <a:ext cx="1231899" cy="954107"/>
          </a:xfrm>
          <a:prstGeom prst="rect">
            <a:avLst/>
          </a:prstGeom>
          <a:noFill/>
        </p:spPr>
        <p:txBody>
          <a:bodyPr wrap="square" rtlCol="0">
            <a:spAutoFit/>
          </a:bodyPr>
          <a:lstStyle/>
          <a:p>
            <a:r>
              <a:rPr lang="en-US" sz="1400" dirty="0" smtClean="0">
                <a:latin typeface="+mn-lt"/>
              </a:rPr>
              <a:t>3D Nano-structuring &amp; Metrology</a:t>
            </a:r>
            <a:endParaRPr lang="en-US" sz="1400" dirty="0">
              <a:latin typeface="+mn-lt"/>
            </a:endParaRPr>
          </a:p>
          <a:p>
            <a:endParaRPr lang="en-US" sz="1400" dirty="0">
              <a:latin typeface="+mn-lt"/>
            </a:endParaRPr>
          </a:p>
        </p:txBody>
      </p:sp>
    </p:spTree>
    <p:extLst>
      <p:ext uri="{BB962C8B-B14F-4D97-AF65-F5344CB8AC3E}">
        <p14:creationId xmlns:p14="http://schemas.microsoft.com/office/powerpoint/2010/main" val="25944951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124744"/>
            <a:ext cx="3528392" cy="4087803"/>
          </a:xfrm>
          <a:prstGeom prst="rect">
            <a:avLst/>
          </a:prstGeom>
        </p:spPr>
      </p:pic>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txBox="1">
            <a:spLocks/>
          </p:cNvSpPr>
          <p:nvPr/>
        </p:nvSpPr>
        <p:spPr>
          <a:xfrm>
            <a:off x="467544" y="116632"/>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Nano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connecting you</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79512" y="5445226"/>
            <a:ext cx="8784976" cy="954107"/>
          </a:xfrm>
          <a:prstGeom prst="rect">
            <a:avLst/>
          </a:prstGeom>
        </p:spPr>
        <p:txBody>
          <a:bodyPr wrap="square">
            <a:spAutoFit/>
          </a:bodyPr>
          <a:lstStyle/>
          <a:p>
            <a:pPr algn="ctr"/>
            <a:r>
              <a:rPr lang="en-US" sz="2800" dirty="0" smtClean="0"/>
              <a:t>Open for </a:t>
            </a:r>
            <a:r>
              <a:rPr lang="en-US" sz="2800" dirty="0"/>
              <a:t>connecting  and cooperation </a:t>
            </a:r>
            <a:endParaRPr lang="en-US" sz="2800" dirty="0" smtClean="0"/>
          </a:p>
          <a:p>
            <a:pPr algn="ctr"/>
            <a:r>
              <a:rPr lang="en-US" sz="2800" dirty="0" smtClean="0"/>
              <a:t>within </a:t>
            </a:r>
            <a:r>
              <a:rPr lang="en-US" sz="2800" dirty="0"/>
              <a:t>and </a:t>
            </a:r>
            <a:r>
              <a:rPr lang="en-US" sz="2800" dirty="0" smtClean="0"/>
              <a:t>between </a:t>
            </a:r>
            <a:r>
              <a:rPr lang="en-US" sz="2800" dirty="0"/>
              <a:t>regions </a:t>
            </a:r>
            <a:r>
              <a:rPr lang="en-US" sz="2800" dirty="0" smtClean="0"/>
              <a:t>worldwide</a:t>
            </a:r>
            <a:endParaRPr lang="en-US" sz="2800" dirty="0"/>
          </a:p>
        </p:txBody>
      </p:sp>
    </p:spTree>
    <p:extLst>
      <p:ext uri="{BB962C8B-B14F-4D97-AF65-F5344CB8AC3E}">
        <p14:creationId xmlns:p14="http://schemas.microsoft.com/office/powerpoint/2010/main" val="300181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116632"/>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funding</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884" y="2537511"/>
            <a:ext cx="1908212" cy="2211429"/>
          </a:xfrm>
          <a:prstGeom prst="rect">
            <a:avLst/>
          </a:prstGeom>
        </p:spPr>
      </p:pic>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79512" y="1109645"/>
            <a:ext cx="4572000" cy="3399477"/>
            <a:chOff x="0" y="1052736"/>
            <a:chExt cx="4572000" cy="3399477"/>
          </a:xfrm>
        </p:grpSpPr>
        <p:pic>
          <p:nvPicPr>
            <p:cNvPr id="25" name="Afbeelding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2736"/>
              <a:ext cx="3779912" cy="1350621"/>
            </a:xfrm>
            <a:prstGeom prst="rect">
              <a:avLst/>
            </a:prstGeom>
          </p:spPr>
        </p:pic>
        <p:sp>
          <p:nvSpPr>
            <p:cNvPr id="27" name="Rectangle 26"/>
            <p:cNvSpPr/>
            <p:nvPr/>
          </p:nvSpPr>
          <p:spPr>
            <a:xfrm>
              <a:off x="0" y="2420888"/>
              <a:ext cx="4572000" cy="2031325"/>
            </a:xfrm>
            <a:prstGeom prst="rect">
              <a:avLst/>
            </a:prstGeom>
          </p:spPr>
          <p:txBody>
            <a:bodyPr>
              <a:spAutoFit/>
            </a:bodyPr>
            <a:lstStyle/>
            <a:p>
              <a:pPr marL="285750" indent="-285750"/>
              <a:r>
                <a:rPr lang="en-US" dirty="0" smtClean="0"/>
                <a:t>Close co-operation between industry </a:t>
              </a:r>
            </a:p>
            <a:p>
              <a:pPr marL="285750" indent="-285750"/>
              <a:r>
                <a:rPr lang="en-US" dirty="0" smtClean="0"/>
                <a:t>and knowledge institutes</a:t>
              </a:r>
            </a:p>
            <a:p>
              <a:pPr marL="285750" indent="-285750"/>
              <a:endParaRPr lang="en-US" sz="900" dirty="0" smtClean="0"/>
            </a:p>
            <a:p>
              <a:pPr marL="285750" indent="-285750"/>
              <a:r>
                <a:rPr lang="en-US" dirty="0" smtClean="0"/>
                <a:t>Integration of Risk Analysis and </a:t>
              </a:r>
            </a:p>
            <a:p>
              <a:pPr marL="285750" indent="-285750"/>
              <a:r>
                <a:rPr lang="en-US" dirty="0" smtClean="0"/>
                <a:t>Technology Assessment (RATA)</a:t>
              </a:r>
            </a:p>
            <a:p>
              <a:pPr marL="285750" indent="-285750"/>
              <a:endParaRPr lang="en-US" sz="900" dirty="0" smtClean="0"/>
            </a:p>
            <a:p>
              <a:pPr marL="285750" indent="-285750"/>
              <a:r>
                <a:rPr lang="en-US" dirty="0" smtClean="0"/>
                <a:t>Co-operation between </a:t>
              </a:r>
            </a:p>
            <a:p>
              <a:pPr marL="285750" indent="-285750"/>
              <a:r>
                <a:rPr lang="en-US" dirty="0" smtClean="0"/>
                <a:t>players of all 4 regions in NL</a:t>
              </a:r>
            </a:p>
          </p:txBody>
        </p:sp>
      </p:grpSp>
      <p:grpSp>
        <p:nvGrpSpPr>
          <p:cNvPr id="32" name="Group 31"/>
          <p:cNvGrpSpPr/>
          <p:nvPr/>
        </p:nvGrpSpPr>
        <p:grpSpPr>
          <a:xfrm>
            <a:off x="5580112" y="1124745"/>
            <a:ext cx="3347864" cy="2978464"/>
            <a:chOff x="5796136" y="1124744"/>
            <a:chExt cx="3347864" cy="2978463"/>
          </a:xfrm>
        </p:grpSpPr>
        <p:pic>
          <p:nvPicPr>
            <p:cNvPr id="26" name="Tijdelijke aanduiding voor afbeelding 10"/>
            <p:cNvPicPr>
              <a:picLocks noChangeAspect="1"/>
            </p:cNvPicPr>
            <p:nvPr/>
          </p:nvPicPr>
          <p:blipFill rotWithShape="1">
            <a:blip r:embed="rId5" cstate="print">
              <a:extLst>
                <a:ext uri="{28A0092B-C50C-407E-A947-70E740481C1C}">
                  <a14:useLocalDpi xmlns:a14="http://schemas.microsoft.com/office/drawing/2010/main" val="0"/>
                </a:ext>
              </a:extLst>
            </a:blip>
            <a:srcRect t="-15894" b="-15894"/>
            <a:stretch/>
          </p:blipFill>
          <p:spPr>
            <a:xfrm>
              <a:off x="5796136" y="1124744"/>
              <a:ext cx="3168352" cy="1200447"/>
            </a:xfrm>
            <a:prstGeom prst="rect">
              <a:avLst/>
            </a:prstGeom>
          </p:spPr>
        </p:pic>
        <p:sp>
          <p:nvSpPr>
            <p:cNvPr id="28" name="Rectangle 27"/>
            <p:cNvSpPr/>
            <p:nvPr/>
          </p:nvSpPr>
          <p:spPr>
            <a:xfrm>
              <a:off x="5940152" y="2348880"/>
              <a:ext cx="3203848" cy="1754327"/>
            </a:xfrm>
            <a:prstGeom prst="rect">
              <a:avLst/>
            </a:prstGeom>
          </p:spPr>
          <p:txBody>
            <a:bodyPr wrap="square">
              <a:spAutoFit/>
            </a:bodyPr>
            <a:lstStyle/>
            <a:p>
              <a:pPr marL="285750" indent="-285750"/>
              <a:r>
                <a:rPr lang="en-US" dirty="0" smtClean="0"/>
                <a:t>4 locations in 4 regions </a:t>
              </a:r>
            </a:p>
            <a:p>
              <a:pPr marL="285750" indent="-285750"/>
              <a:r>
                <a:rPr lang="en-US" dirty="0" smtClean="0"/>
                <a:t>(east, south, west, north)</a:t>
              </a:r>
            </a:p>
            <a:p>
              <a:pPr marL="285750" indent="-285750"/>
              <a:endParaRPr lang="en-US" sz="900" dirty="0" smtClean="0"/>
            </a:p>
            <a:p>
              <a:pPr marL="285750" indent="-285750"/>
              <a:r>
                <a:rPr lang="en-US" dirty="0" smtClean="0"/>
                <a:t>Combined investment strategy</a:t>
              </a:r>
            </a:p>
            <a:p>
              <a:pPr marL="285750" indent="-285750"/>
              <a:endParaRPr lang="en-US" sz="900" dirty="0" smtClean="0"/>
            </a:p>
            <a:p>
              <a:pPr marL="285750" indent="-285750"/>
              <a:r>
                <a:rPr lang="en-US" dirty="0" smtClean="0"/>
                <a:t>Open access approach for </a:t>
              </a:r>
            </a:p>
            <a:p>
              <a:pPr marL="285750" indent="-285750"/>
              <a:r>
                <a:rPr lang="en-US" dirty="0" smtClean="0"/>
                <a:t>knowledge institutes &amp; industry</a:t>
              </a:r>
            </a:p>
          </p:txBody>
        </p:sp>
      </p:grpSp>
      <p:grpSp>
        <p:nvGrpSpPr>
          <p:cNvPr id="33" name="Group 32"/>
          <p:cNvGrpSpPr/>
          <p:nvPr/>
        </p:nvGrpSpPr>
        <p:grpSpPr>
          <a:xfrm>
            <a:off x="-540568" y="4957564"/>
            <a:ext cx="9684568" cy="1626860"/>
            <a:chOff x="-540568" y="5157192"/>
            <a:chExt cx="9684568" cy="1626860"/>
          </a:xfrm>
        </p:grpSpPr>
        <p:pic>
          <p:nvPicPr>
            <p:cNvPr id="29" name="Picture 2" descr="C:\Users\houwelingen\Desktop\holland_logo_set\RGB\JPG 2400 dpi\Holland_pioneers_2400_Orang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778" b="27027"/>
            <a:stretch/>
          </p:blipFill>
          <p:spPr bwMode="auto">
            <a:xfrm>
              <a:off x="-540568" y="5157192"/>
              <a:ext cx="3520833" cy="151216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987824" y="5445224"/>
              <a:ext cx="6156176" cy="1338828"/>
            </a:xfrm>
            <a:prstGeom prst="rect">
              <a:avLst/>
            </a:prstGeom>
          </p:spPr>
          <p:txBody>
            <a:bodyPr wrap="square">
              <a:spAutoFit/>
            </a:bodyPr>
            <a:lstStyle/>
            <a:p>
              <a:pPr marL="285750" indent="-285750"/>
              <a:r>
                <a:rPr lang="en-US" dirty="0" err="1" smtClean="0"/>
                <a:t>TopSector</a:t>
              </a:r>
              <a:r>
                <a:rPr lang="en-US" dirty="0" smtClean="0"/>
                <a:t> High Tech Systems &amp; Materials</a:t>
              </a:r>
            </a:p>
            <a:p>
              <a:pPr marL="285750" indent="-285750"/>
              <a:endParaRPr lang="en-US" sz="900" dirty="0" smtClean="0"/>
            </a:p>
            <a:p>
              <a:pPr marL="285750" indent="-285750"/>
              <a:r>
                <a:rPr lang="en-US" dirty="0" err="1" smtClean="0"/>
                <a:t>Nanoroadmap</a:t>
              </a:r>
              <a:r>
                <a:rPr lang="en-US" dirty="0" smtClean="0"/>
                <a:t>: Cooperation industry and knowledge institutes</a:t>
              </a:r>
            </a:p>
            <a:p>
              <a:pPr marL="285750" indent="-285750"/>
              <a:r>
                <a:rPr lang="en-US" dirty="0" smtClean="0"/>
                <a:t>Strong interaction with application  roadmaps </a:t>
              </a:r>
            </a:p>
            <a:p>
              <a:pPr marL="285750" indent="-285750"/>
              <a:r>
                <a:rPr lang="en-US" dirty="0" smtClean="0"/>
                <a:t>(link with ‘grand challenges’)</a:t>
              </a:r>
            </a:p>
          </p:txBody>
        </p:sp>
      </p:grpSp>
      <p:pic>
        <p:nvPicPr>
          <p:cNvPr id="4100" name="Picture 4" descr="http://files.dreamway.com/filer/19248/2013/1/2/erdf-logo.jpg">
            <a:hlinkClick r:id="rId7"/>
          </p:cNvPr>
          <p:cNvPicPr>
            <a:picLocks noChangeAspect="1" noChangeArrowheads="1"/>
          </p:cNvPicPr>
          <p:nvPr/>
        </p:nvPicPr>
        <p:blipFill>
          <a:blip r:embed="rId8" cstate="print"/>
          <a:srcRect/>
          <a:stretch>
            <a:fillRect/>
          </a:stretch>
        </p:blipFill>
        <p:spPr bwMode="auto">
          <a:xfrm>
            <a:off x="7146540" y="4005064"/>
            <a:ext cx="1817948" cy="169111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40531"/>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NanoNextNL</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jdelijke aanduiding voor inhoud 3"/>
          <p:cNvSpPr txBox="1">
            <a:spLocks/>
          </p:cNvSpPr>
          <p:nvPr/>
        </p:nvSpPr>
        <p:spPr>
          <a:xfrm>
            <a:off x="467544" y="1590891"/>
            <a:ext cx="4032448" cy="4608512"/>
          </a:xfrm>
          <a:prstGeom prst="rect">
            <a:avLst/>
          </a:prstGeom>
          <a:effectLst/>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8" name="Tijdelijke aanduiding voor inhou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135" y="1734907"/>
            <a:ext cx="4123944" cy="4230624"/>
          </a:xfrm>
          <a:prstGeom prst="rect">
            <a:avLst/>
          </a:prstGeom>
        </p:spPr>
      </p:pic>
      <p:grpSp>
        <p:nvGrpSpPr>
          <p:cNvPr id="37" name="Group 36"/>
          <p:cNvGrpSpPr/>
          <p:nvPr/>
        </p:nvGrpSpPr>
        <p:grpSpPr>
          <a:xfrm>
            <a:off x="323528" y="2599003"/>
            <a:ext cx="4320480" cy="3672408"/>
            <a:chOff x="323528" y="2599003"/>
            <a:chExt cx="4320480" cy="3672408"/>
          </a:xfrm>
        </p:grpSpPr>
        <p:sp>
          <p:nvSpPr>
            <p:cNvPr id="21" name="Ovaal 4"/>
            <p:cNvSpPr/>
            <p:nvPr/>
          </p:nvSpPr>
          <p:spPr bwMode="auto">
            <a:xfrm>
              <a:off x="2051720" y="2599003"/>
              <a:ext cx="2592288" cy="3672408"/>
            </a:xfrm>
            <a:prstGeom prst="ellipse">
              <a:avLst/>
            </a:prstGeom>
            <a:noFill/>
            <a:ln>
              <a:solidFill>
                <a:srgbClr val="FF0000"/>
              </a:solidFill>
              <a:headEnd type="none" w="med" len="med"/>
              <a:tailEnd type="none" w="med" len="med"/>
            </a:ln>
            <a:effectLs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 name="Tekstvak 5"/>
            <p:cNvSpPr txBox="1"/>
            <p:nvPr/>
          </p:nvSpPr>
          <p:spPr>
            <a:xfrm>
              <a:off x="323528" y="3789040"/>
              <a:ext cx="1728192" cy="369332"/>
            </a:xfrm>
            <a:prstGeom prst="rect">
              <a:avLst/>
            </a:prstGeom>
            <a:noFill/>
            <a:ln>
              <a:noFill/>
            </a:ln>
          </p:spPr>
          <p:txBody>
            <a:bodyPr wrap="square" rtlCol="0">
              <a:spAutoFit/>
            </a:bodyPr>
            <a:lstStyle/>
            <a:p>
              <a:r>
                <a:rPr lang="en-US" dirty="0" smtClean="0"/>
                <a:t>Generic Themes</a:t>
              </a:r>
              <a:endParaRPr lang="en-GB" dirty="0"/>
            </a:p>
          </p:txBody>
        </p:sp>
      </p:grpSp>
      <p:grpSp>
        <p:nvGrpSpPr>
          <p:cNvPr id="38" name="Group 37"/>
          <p:cNvGrpSpPr/>
          <p:nvPr/>
        </p:nvGrpSpPr>
        <p:grpSpPr>
          <a:xfrm>
            <a:off x="395536" y="1446875"/>
            <a:ext cx="3672408" cy="2988332"/>
            <a:chOff x="395536" y="1446875"/>
            <a:chExt cx="3672408" cy="2988332"/>
          </a:xfrm>
        </p:grpSpPr>
        <p:sp>
          <p:nvSpPr>
            <p:cNvPr id="32" name="Ovaal 14"/>
            <p:cNvSpPr/>
            <p:nvPr/>
          </p:nvSpPr>
          <p:spPr bwMode="auto">
            <a:xfrm>
              <a:off x="2267744" y="1446875"/>
              <a:ext cx="1800200" cy="2988332"/>
            </a:xfrm>
            <a:prstGeom prst="ellipse">
              <a:avLst/>
            </a:prstGeom>
            <a:noFill/>
            <a:ln>
              <a:solidFill>
                <a:srgbClr val="FF0000"/>
              </a:solidFill>
              <a:headEnd type="none" w="med" len="med"/>
              <a:tailEnd type="none" w="med" len="med"/>
            </a:ln>
            <a:effectLs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3" name="Tekstvak 18"/>
            <p:cNvSpPr txBox="1"/>
            <p:nvPr/>
          </p:nvSpPr>
          <p:spPr>
            <a:xfrm>
              <a:off x="395536" y="2060848"/>
              <a:ext cx="1728192" cy="369332"/>
            </a:xfrm>
            <a:prstGeom prst="rect">
              <a:avLst/>
            </a:prstGeom>
            <a:noFill/>
            <a:ln>
              <a:noFill/>
            </a:ln>
          </p:spPr>
          <p:txBody>
            <a:bodyPr wrap="square" rtlCol="0">
              <a:spAutoFit/>
            </a:bodyPr>
            <a:lstStyle/>
            <a:p>
              <a:r>
                <a:rPr lang="en-US" dirty="0" smtClean="0"/>
                <a:t>Societal Needs</a:t>
              </a:r>
            </a:p>
          </p:txBody>
        </p:sp>
      </p:grpSp>
      <p:grpSp>
        <p:nvGrpSpPr>
          <p:cNvPr id="39" name="Group 38"/>
          <p:cNvGrpSpPr/>
          <p:nvPr/>
        </p:nvGrpSpPr>
        <p:grpSpPr>
          <a:xfrm>
            <a:off x="4211961" y="2132857"/>
            <a:ext cx="4382909" cy="4047203"/>
            <a:chOff x="4211960" y="2132856"/>
            <a:chExt cx="4382909" cy="4047203"/>
          </a:xfrm>
        </p:grpSpPr>
        <p:sp>
          <p:nvSpPr>
            <p:cNvPr id="35" name="Ovaal 21"/>
            <p:cNvSpPr/>
            <p:nvPr/>
          </p:nvSpPr>
          <p:spPr bwMode="auto">
            <a:xfrm>
              <a:off x="4211960" y="2507651"/>
              <a:ext cx="2520280" cy="3672408"/>
            </a:xfrm>
            <a:prstGeom prst="ellipse">
              <a:avLst/>
            </a:prstGeom>
            <a:noFill/>
            <a:ln>
              <a:solidFill>
                <a:srgbClr val="FF0000"/>
              </a:solidFill>
              <a:headEnd type="none" w="med" len="med"/>
              <a:tailEnd type="none" w="med" len="med"/>
            </a:ln>
            <a:effectLs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6" name="Tekstvak 22"/>
            <p:cNvSpPr txBox="1"/>
            <p:nvPr/>
          </p:nvSpPr>
          <p:spPr>
            <a:xfrm>
              <a:off x="6948264" y="2132856"/>
              <a:ext cx="1646605" cy="646331"/>
            </a:xfrm>
            <a:prstGeom prst="rect">
              <a:avLst/>
            </a:prstGeom>
            <a:noFill/>
            <a:ln>
              <a:noFill/>
            </a:ln>
          </p:spPr>
          <p:txBody>
            <a:bodyPr wrap="none" rtlCol="0">
              <a:spAutoFit/>
            </a:bodyPr>
            <a:lstStyle/>
            <a:p>
              <a:r>
                <a:rPr lang="en-US" dirty="0" smtClean="0"/>
                <a:t>Collaboration</a:t>
              </a:r>
            </a:p>
            <a:p>
              <a:r>
                <a:rPr lang="en-US" dirty="0" smtClean="0"/>
                <a:t>beyond themes</a:t>
              </a:r>
              <a:endParaRPr lang="en-GB" dirty="0"/>
            </a:p>
          </p:txBody>
        </p:sp>
      </p:grpSp>
      <p:grpSp>
        <p:nvGrpSpPr>
          <p:cNvPr id="41" name="Group 40"/>
          <p:cNvGrpSpPr/>
          <p:nvPr/>
        </p:nvGrpSpPr>
        <p:grpSpPr>
          <a:xfrm>
            <a:off x="0" y="1518885"/>
            <a:ext cx="4283968" cy="2800348"/>
            <a:chOff x="0" y="1518883"/>
            <a:chExt cx="4283968" cy="2800348"/>
          </a:xfrm>
        </p:grpSpPr>
        <p:sp>
          <p:nvSpPr>
            <p:cNvPr id="19" name="Ovaal 15"/>
            <p:cNvSpPr/>
            <p:nvPr/>
          </p:nvSpPr>
          <p:spPr bwMode="auto">
            <a:xfrm>
              <a:off x="2483768" y="1518883"/>
              <a:ext cx="1800200" cy="1712168"/>
            </a:xfrm>
            <a:prstGeom prst="ellipse">
              <a:avLst/>
            </a:prstGeom>
            <a:noFill/>
            <a:ln>
              <a:solidFill>
                <a:srgbClr val="FF0000"/>
              </a:solidFill>
              <a:headEnd type="none" w="med" len="med"/>
              <a:tailEnd type="none" w="med" len="med"/>
            </a:ln>
            <a:effectLs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40" name="Rectangle 39"/>
            <p:cNvSpPr/>
            <p:nvPr/>
          </p:nvSpPr>
          <p:spPr>
            <a:xfrm>
              <a:off x="0" y="2564904"/>
              <a:ext cx="2915816" cy="1754327"/>
            </a:xfrm>
            <a:prstGeom prst="rect">
              <a:avLst/>
            </a:prstGeom>
          </p:spPr>
          <p:txBody>
            <a:bodyPr wrap="square">
              <a:spAutoFit/>
            </a:bodyPr>
            <a:lstStyle/>
            <a:p>
              <a:r>
                <a:rPr lang="en-GB" dirty="0"/>
                <a:t>F</a:t>
              </a:r>
              <a:r>
                <a:rPr lang="en-GB" dirty="0" smtClean="0"/>
                <a:t>ocus on risks and societal </a:t>
              </a:r>
            </a:p>
            <a:p>
              <a:r>
                <a:rPr lang="en-GB" dirty="0" smtClean="0"/>
                <a:t>challenges in generic and </a:t>
              </a:r>
            </a:p>
            <a:p>
              <a:r>
                <a:rPr lang="en-GB" dirty="0" smtClean="0"/>
                <a:t>application themes</a:t>
              </a:r>
            </a:p>
            <a:p>
              <a:endParaRPr lang="en-GB" dirty="0" smtClean="0"/>
            </a:p>
            <a:p>
              <a:r>
                <a:rPr lang="en-GB" dirty="0"/>
                <a:t>I</a:t>
              </a:r>
              <a:r>
                <a:rPr lang="en-GB" dirty="0" smtClean="0"/>
                <a:t>ntegrate RATA-aspects in </a:t>
              </a:r>
            </a:p>
            <a:p>
              <a:r>
                <a:rPr lang="en-GB" dirty="0" smtClean="0"/>
                <a:t>research projects </a:t>
              </a:r>
            </a:p>
          </p:txBody>
        </p:sp>
      </p:grpSp>
      <p:sp>
        <p:nvSpPr>
          <p:cNvPr id="42" name="Rectangle 41"/>
          <p:cNvSpPr/>
          <p:nvPr/>
        </p:nvSpPr>
        <p:spPr>
          <a:xfrm>
            <a:off x="6858000" y="3140969"/>
            <a:ext cx="2286000" cy="2862323"/>
          </a:xfrm>
          <a:prstGeom prst="rect">
            <a:avLst/>
          </a:prstGeom>
        </p:spPr>
        <p:txBody>
          <a:bodyPr wrap="square">
            <a:spAutoFit/>
          </a:bodyPr>
          <a:lstStyle/>
          <a:p>
            <a:r>
              <a:rPr lang="en-US" dirty="0" smtClean="0"/>
              <a:t>2011 - 2016</a:t>
            </a:r>
          </a:p>
          <a:p>
            <a:r>
              <a:rPr lang="en-US" dirty="0" smtClean="0">
                <a:solidFill>
                  <a:srgbClr val="FF0000"/>
                </a:solidFill>
              </a:rPr>
              <a:t>250</a:t>
            </a:r>
            <a:r>
              <a:rPr lang="en-US" dirty="0" smtClean="0"/>
              <a:t> million euro</a:t>
            </a:r>
          </a:p>
          <a:p>
            <a:r>
              <a:rPr lang="en-US" dirty="0" smtClean="0"/>
              <a:t>    50% parties</a:t>
            </a:r>
          </a:p>
          <a:p>
            <a:r>
              <a:rPr lang="en-US" dirty="0" smtClean="0"/>
              <a:t>    50% government</a:t>
            </a:r>
          </a:p>
          <a:p>
            <a:r>
              <a:rPr lang="en-US" dirty="0" smtClean="0">
                <a:solidFill>
                  <a:srgbClr val="FF0000"/>
                </a:solidFill>
              </a:rPr>
              <a:t>28</a:t>
            </a:r>
            <a:r>
              <a:rPr lang="en-US" dirty="0" smtClean="0"/>
              <a:t> </a:t>
            </a:r>
            <a:r>
              <a:rPr lang="en-US" dirty="0" err="1" smtClean="0"/>
              <a:t>programmes</a:t>
            </a:r>
            <a:endParaRPr lang="en-US" dirty="0"/>
          </a:p>
          <a:p>
            <a:r>
              <a:rPr lang="en-US" dirty="0" smtClean="0"/>
              <a:t>    10 themes </a:t>
            </a:r>
          </a:p>
          <a:p>
            <a:r>
              <a:rPr lang="en-US" dirty="0" smtClean="0">
                <a:solidFill>
                  <a:srgbClr val="FF0000"/>
                </a:solidFill>
              </a:rPr>
              <a:t>130</a:t>
            </a:r>
            <a:r>
              <a:rPr lang="en-US" b="1" dirty="0" smtClean="0">
                <a:solidFill>
                  <a:srgbClr val="FF0000"/>
                </a:solidFill>
              </a:rPr>
              <a:t> </a:t>
            </a:r>
            <a:r>
              <a:rPr lang="en-US" dirty="0" smtClean="0"/>
              <a:t>parties</a:t>
            </a:r>
          </a:p>
          <a:p>
            <a:r>
              <a:rPr lang="en-US" dirty="0"/>
              <a:t> </a:t>
            </a:r>
            <a:r>
              <a:rPr lang="en-US" dirty="0" smtClean="0"/>
              <a:t>   </a:t>
            </a:r>
            <a:r>
              <a:rPr lang="nl-NL" dirty="0" smtClean="0"/>
              <a:t>30 </a:t>
            </a:r>
            <a:r>
              <a:rPr lang="nl-NL" dirty="0" err="1" smtClean="0"/>
              <a:t>Uni’s</a:t>
            </a:r>
            <a:r>
              <a:rPr lang="nl-NL" dirty="0" smtClean="0"/>
              <a:t> &amp; </a:t>
            </a:r>
            <a:r>
              <a:rPr lang="nl-NL" dirty="0" err="1" smtClean="0"/>
              <a:t>institutes</a:t>
            </a:r>
            <a:endParaRPr lang="nl-NL" dirty="0"/>
          </a:p>
          <a:p>
            <a:r>
              <a:rPr lang="nl-NL" dirty="0" smtClean="0"/>
              <a:t>    20 ‘big’ </a:t>
            </a:r>
            <a:r>
              <a:rPr lang="nl-NL" dirty="0" err="1" smtClean="0"/>
              <a:t>industry</a:t>
            </a:r>
            <a:endParaRPr lang="nl-NL" dirty="0" smtClean="0"/>
          </a:p>
          <a:p>
            <a:r>
              <a:rPr lang="nl-NL" dirty="0"/>
              <a:t> </a:t>
            </a:r>
            <a:r>
              <a:rPr lang="nl-NL" dirty="0" smtClean="0"/>
              <a:t>&gt; 80 </a:t>
            </a:r>
            <a:r>
              <a:rPr lang="nl-NL" dirty="0" err="1" smtClean="0"/>
              <a:t>SME’s</a:t>
            </a:r>
            <a:endParaRPr lang="nl-NL"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5400000">
                                      <p:cBhvr>
                                        <p:cTn id="11" dur="1000" fill="hold"/>
                                        <p:tgtEl>
                                          <p:spTgt spid="18"/>
                                        </p:tgtEl>
                                        <p:attrNameLst>
                                          <p:attrName>r</p:attrName>
                                        </p:attrNameLst>
                                      </p:cBhvr>
                                    </p:animRo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5400000">
                                      <p:cBhvr>
                                        <p:cTn id="18" dur="2000" fill="hold"/>
                                        <p:tgtEl>
                                          <p:spTgt spid="18"/>
                                        </p:tgtEl>
                                        <p:attrNameLst>
                                          <p:attrName>r</p:attrName>
                                        </p:attrNameLst>
                                      </p:cBhvr>
                                    </p:animRo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latin typeface="Helvetica" pitchFamily="34" charset="0"/>
                <a:cs typeface="Helvetica" pitchFamily="34" charset="0"/>
              </a:rPr>
              <a:t>NanoNextNL performance</a:t>
            </a:r>
            <a:endParaRPr lang="en-GB" dirty="0">
              <a:latin typeface="Helvetica" pitchFamily="34" charset="0"/>
              <a:cs typeface="Helvetica" pitchFamily="34" charset="0"/>
            </a:endParaRPr>
          </a:p>
        </p:txBody>
      </p:sp>
      <p:sp>
        <p:nvSpPr>
          <p:cNvPr id="4" name="Tijdelijke aanduiding voor inhoud 3"/>
          <p:cNvSpPr>
            <a:spLocks noGrp="1"/>
          </p:cNvSpPr>
          <p:nvPr>
            <p:ph sz="quarter" idx="21"/>
          </p:nvPr>
        </p:nvSpPr>
        <p:spPr/>
        <p:txBody>
          <a:bodyPr/>
          <a:lstStyle/>
          <a:p>
            <a:endParaRPr lang="en-US" smtClean="0">
              <a:latin typeface="Helvetica" pitchFamily="34" charset="0"/>
              <a:cs typeface="Helvetica" pitchFamily="34" charset="0"/>
            </a:endParaRPr>
          </a:p>
          <a:p>
            <a:endParaRPr lang="en-US" dirty="0" smtClean="0">
              <a:latin typeface="Helvetica" pitchFamily="34" charset="0"/>
              <a:cs typeface="Helvetica" pitchFamily="34" charset="0"/>
            </a:endParaRPr>
          </a:p>
        </p:txBody>
      </p:sp>
      <p:sp>
        <p:nvSpPr>
          <p:cNvPr id="29" name="Tijdelijke aanduiding voor inhoud 28"/>
          <p:cNvSpPr>
            <a:spLocks noGrp="1"/>
          </p:cNvSpPr>
          <p:nvPr>
            <p:ph sz="quarter" idx="22"/>
          </p:nvPr>
        </p:nvSpPr>
        <p:spPr>
          <a:xfrm>
            <a:off x="539552" y="1340768"/>
            <a:ext cx="8136904" cy="4248472"/>
          </a:xfrm>
        </p:spPr>
        <p:txBody>
          <a:bodyPr>
            <a:normAutofit fontScale="92500" lnSpcReduction="10000"/>
          </a:bodyPr>
          <a:lstStyle/>
          <a:p>
            <a:pPr marL="0" indent="0" algn="ctr">
              <a:buNone/>
            </a:pPr>
            <a:r>
              <a:rPr lang="en-US" dirty="0" smtClean="0">
                <a:latin typeface="Arial Narrow"/>
                <a:ea typeface="Verdana" pitchFamily="34" charset="0"/>
                <a:cs typeface="Arial Narrow"/>
                <a:sym typeface="Verdana" pitchFamily="34" charset="0"/>
              </a:rPr>
              <a:t>Key Performance Indicators</a:t>
            </a:r>
          </a:p>
          <a:p>
            <a:pPr marL="0" indent="0" algn="ctr">
              <a:buNone/>
            </a:pPr>
            <a:endParaRPr lang="en-US" dirty="0" smtClean="0">
              <a:latin typeface="Arial Narrow"/>
              <a:ea typeface="Verdana" pitchFamily="34" charset="0"/>
              <a:cs typeface="Arial Narrow"/>
              <a:sym typeface="Verdana" pitchFamily="34" charset="0"/>
            </a:endParaRPr>
          </a:p>
          <a:p>
            <a:r>
              <a:rPr lang="en-US" dirty="0" smtClean="0">
                <a:solidFill>
                  <a:srgbClr val="FF0000"/>
                </a:solidFill>
                <a:latin typeface="Arial Narrow"/>
                <a:ea typeface="Verdana" pitchFamily="34" charset="0"/>
                <a:cs typeface="Arial Narrow"/>
                <a:sym typeface="Verdana" pitchFamily="34" charset="0"/>
              </a:rPr>
              <a:t>scientific position: 		</a:t>
            </a:r>
            <a:r>
              <a:rPr lang="en-US" dirty="0" smtClean="0">
                <a:latin typeface="Arial Narrow"/>
                <a:ea typeface="Verdana" pitchFamily="34" charset="0"/>
                <a:cs typeface="Arial Narrow"/>
                <a:sym typeface="Verdana" pitchFamily="34" charset="0"/>
              </a:rPr>
              <a:t>1200 papers</a:t>
            </a:r>
            <a:endParaRPr lang="en-US" dirty="0">
              <a:latin typeface="Arial Narrow"/>
              <a:ea typeface="Verdana" pitchFamily="34" charset="0"/>
              <a:cs typeface="Arial Narrow"/>
              <a:sym typeface="Verdana" pitchFamily="34" charset="0"/>
            </a:endParaRPr>
          </a:p>
          <a:p>
            <a:r>
              <a:rPr lang="en-US" dirty="0" smtClean="0">
                <a:solidFill>
                  <a:srgbClr val="FF0000"/>
                </a:solidFill>
                <a:latin typeface="Arial Narrow"/>
                <a:ea typeface="Verdana" pitchFamily="34" charset="0"/>
                <a:cs typeface="Arial Narrow"/>
                <a:sym typeface="Verdana" pitchFamily="34" charset="0"/>
              </a:rPr>
              <a:t>societal issues</a:t>
            </a:r>
            <a:r>
              <a:rPr lang="en-US" dirty="0" smtClean="0">
                <a:latin typeface="Arial Narrow"/>
                <a:ea typeface="Verdana" pitchFamily="34" charset="0"/>
                <a:cs typeface="Arial Narrow"/>
                <a:sym typeface="Verdana" pitchFamily="34" charset="0"/>
              </a:rPr>
              <a:t>: 			20% budget</a:t>
            </a:r>
          </a:p>
          <a:p>
            <a:r>
              <a:rPr lang="en-US" dirty="0">
                <a:solidFill>
                  <a:srgbClr val="FF0000"/>
                </a:solidFill>
                <a:latin typeface="Arial Narrow"/>
                <a:ea typeface="Verdana" pitchFamily="34" charset="0"/>
                <a:cs typeface="Arial Narrow"/>
                <a:sym typeface="Verdana" pitchFamily="34" charset="0"/>
              </a:rPr>
              <a:t>j</a:t>
            </a:r>
            <a:r>
              <a:rPr lang="en-US" dirty="0" smtClean="0">
                <a:solidFill>
                  <a:srgbClr val="FF0000"/>
                </a:solidFill>
                <a:latin typeface="Arial Narrow"/>
                <a:ea typeface="Verdana" pitchFamily="34" charset="0"/>
                <a:cs typeface="Arial Narrow"/>
                <a:sym typeface="Verdana" pitchFamily="34" charset="0"/>
              </a:rPr>
              <a:t>oint</a:t>
            </a:r>
            <a:r>
              <a:rPr lang="en-US" dirty="0" smtClean="0">
                <a:latin typeface="Arial Narrow"/>
                <a:ea typeface="Verdana" pitchFamily="34" charset="0"/>
                <a:cs typeface="Arial Narrow"/>
                <a:sym typeface="Verdana" pitchFamily="34" charset="0"/>
              </a:rPr>
              <a:t> </a:t>
            </a:r>
            <a:r>
              <a:rPr lang="en-US" dirty="0" smtClean="0">
                <a:solidFill>
                  <a:srgbClr val="FF0000"/>
                </a:solidFill>
                <a:latin typeface="Arial Narrow"/>
                <a:ea typeface="Verdana" pitchFamily="34" charset="0"/>
                <a:cs typeface="Arial Narrow"/>
                <a:sym typeface="Verdana" pitchFamily="34" charset="0"/>
              </a:rPr>
              <a:t>innovations</a:t>
            </a:r>
            <a:r>
              <a:rPr lang="en-US" dirty="0" smtClean="0">
                <a:latin typeface="Arial Narrow"/>
                <a:ea typeface="Verdana" pitchFamily="34" charset="0"/>
                <a:cs typeface="Arial Narrow"/>
                <a:sym typeface="Verdana" pitchFamily="34" charset="0"/>
              </a:rPr>
              <a:t>: 		80 com. partners</a:t>
            </a:r>
            <a:endParaRPr lang="en-US" dirty="0">
              <a:latin typeface="Arial Narrow"/>
              <a:cs typeface="Arial Narrow"/>
            </a:endParaRPr>
          </a:p>
          <a:p>
            <a:r>
              <a:rPr lang="en-US" dirty="0" smtClean="0">
                <a:solidFill>
                  <a:srgbClr val="FF0000"/>
                </a:solidFill>
                <a:latin typeface="Arial Narrow"/>
                <a:ea typeface="Verdana" pitchFamily="34" charset="0"/>
                <a:cs typeface="Arial Narrow"/>
                <a:sym typeface="Verdana" pitchFamily="34" charset="0"/>
              </a:rPr>
              <a:t>human resources</a:t>
            </a:r>
            <a:r>
              <a:rPr lang="en-US" dirty="0" smtClean="0">
                <a:latin typeface="Arial Narrow"/>
                <a:ea typeface="Verdana" pitchFamily="34" charset="0"/>
                <a:cs typeface="Arial Narrow"/>
                <a:sym typeface="Verdana" pitchFamily="34" charset="0"/>
              </a:rPr>
              <a:t>:		300 researchers</a:t>
            </a:r>
            <a:endParaRPr lang="en-US" dirty="0">
              <a:latin typeface="Arial Narrow"/>
              <a:ea typeface="Verdana" pitchFamily="34" charset="0"/>
              <a:cs typeface="Arial Narrow"/>
              <a:sym typeface="Verdana" pitchFamily="34" charset="0"/>
            </a:endParaRPr>
          </a:p>
          <a:p>
            <a:r>
              <a:rPr lang="en-US" dirty="0">
                <a:solidFill>
                  <a:srgbClr val="FF0000"/>
                </a:solidFill>
                <a:latin typeface="Arial Narrow"/>
                <a:ea typeface="Verdana" pitchFamily="34" charset="0"/>
                <a:cs typeface="Arial Narrow"/>
                <a:sym typeface="Verdana" pitchFamily="34" charset="0"/>
              </a:rPr>
              <a:t>i</a:t>
            </a:r>
            <a:r>
              <a:rPr lang="en-US" dirty="0" smtClean="0">
                <a:solidFill>
                  <a:srgbClr val="FF0000"/>
                </a:solidFill>
                <a:latin typeface="Arial Narrow"/>
                <a:ea typeface="Verdana" pitchFamily="34" charset="0"/>
                <a:cs typeface="Arial Narrow"/>
                <a:sym typeface="Verdana" pitchFamily="34" charset="0"/>
              </a:rPr>
              <a:t>ntellectual property</a:t>
            </a:r>
            <a:r>
              <a:rPr lang="en-US" dirty="0" smtClean="0">
                <a:latin typeface="Arial Narrow"/>
                <a:ea typeface="Verdana" pitchFamily="34" charset="0"/>
                <a:cs typeface="Arial Narrow"/>
                <a:sym typeface="Verdana" pitchFamily="34" charset="0"/>
              </a:rPr>
              <a:t>: 		115 (joint) patents</a:t>
            </a:r>
            <a:endParaRPr lang="en-US" dirty="0">
              <a:latin typeface="Arial Narrow"/>
              <a:ea typeface="Verdana" pitchFamily="34" charset="0"/>
              <a:cs typeface="Arial Narrow"/>
              <a:sym typeface="Verdana" pitchFamily="34" charset="0"/>
            </a:endParaRPr>
          </a:p>
          <a:p>
            <a:r>
              <a:rPr lang="en-US" dirty="0" smtClean="0">
                <a:solidFill>
                  <a:srgbClr val="FF0000"/>
                </a:solidFill>
                <a:latin typeface="Arial Narrow"/>
                <a:ea typeface="Verdana" pitchFamily="34" charset="0"/>
                <a:cs typeface="Arial Narrow"/>
                <a:sym typeface="Verdana" pitchFamily="34" charset="0"/>
              </a:rPr>
              <a:t>open</a:t>
            </a:r>
            <a:r>
              <a:rPr lang="en-US" dirty="0" smtClean="0">
                <a:latin typeface="Arial Narrow"/>
                <a:ea typeface="Verdana" pitchFamily="34" charset="0"/>
                <a:cs typeface="Arial Narrow"/>
                <a:sym typeface="Verdana" pitchFamily="34" charset="0"/>
              </a:rPr>
              <a:t> </a:t>
            </a:r>
            <a:r>
              <a:rPr lang="en-US" dirty="0" smtClean="0">
                <a:solidFill>
                  <a:srgbClr val="FF0000"/>
                </a:solidFill>
                <a:latin typeface="Arial Narrow"/>
                <a:ea typeface="Verdana" pitchFamily="34" charset="0"/>
                <a:cs typeface="Arial Narrow"/>
                <a:sym typeface="Verdana" pitchFamily="34" charset="0"/>
              </a:rPr>
              <a:t>ecosystem</a:t>
            </a:r>
            <a:r>
              <a:rPr lang="en-US" dirty="0" smtClean="0">
                <a:latin typeface="Arial Narrow"/>
                <a:ea typeface="Verdana" pitchFamily="34" charset="0"/>
                <a:cs typeface="Arial Narrow"/>
                <a:sym typeface="Verdana" pitchFamily="34" charset="0"/>
              </a:rPr>
              <a:t>: 		350 meetings</a:t>
            </a:r>
            <a:endParaRPr lang="en-US" dirty="0">
              <a:latin typeface="Arial Narrow"/>
              <a:ea typeface="Verdana" pitchFamily="34" charset="0"/>
              <a:cs typeface="Arial Narrow"/>
              <a:sym typeface="Verdana" pitchFamily="34" charset="0"/>
            </a:endParaRPr>
          </a:p>
        </p:txBody>
      </p:sp>
    </p:spTree>
    <p:extLst>
      <p:ext uri="{BB962C8B-B14F-4D97-AF65-F5344CB8AC3E}">
        <p14:creationId xmlns:p14="http://schemas.microsoft.com/office/powerpoint/2010/main" val="11712621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188640"/>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universities</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484785"/>
            <a:ext cx="3478876" cy="4031673"/>
          </a:xfrm>
          <a:prstGeom prst="rect">
            <a:avLst/>
          </a:prstGeom>
        </p:spPr>
      </p:pic>
      <p:sp>
        <p:nvSpPr>
          <p:cNvPr id="6" name="Rectangle 5"/>
          <p:cNvSpPr/>
          <p:nvPr/>
        </p:nvSpPr>
        <p:spPr>
          <a:xfrm>
            <a:off x="5436096" y="3635732"/>
            <a:ext cx="3226494" cy="369332"/>
          </a:xfrm>
          <a:prstGeom prst="rect">
            <a:avLst/>
          </a:prstGeom>
        </p:spPr>
        <p:txBody>
          <a:bodyPr wrap="square">
            <a:spAutoFit/>
          </a:bodyPr>
          <a:lstStyle/>
          <a:p>
            <a:pPr lvl="0"/>
            <a:r>
              <a:rPr lang="nl-NL" b="1" dirty="0">
                <a:solidFill>
                  <a:srgbClr val="0070C0"/>
                </a:solidFill>
              </a:rPr>
              <a:t>Radboud University Nijmegen</a:t>
            </a:r>
          </a:p>
        </p:txBody>
      </p:sp>
      <p:sp>
        <p:nvSpPr>
          <p:cNvPr id="7" name="Rectangle 6"/>
          <p:cNvSpPr/>
          <p:nvPr/>
        </p:nvSpPr>
        <p:spPr>
          <a:xfrm>
            <a:off x="368933" y="3789040"/>
            <a:ext cx="3058190" cy="369332"/>
          </a:xfrm>
          <a:prstGeom prst="rect">
            <a:avLst/>
          </a:prstGeom>
        </p:spPr>
        <p:txBody>
          <a:bodyPr wrap="square">
            <a:spAutoFit/>
          </a:bodyPr>
          <a:lstStyle/>
          <a:p>
            <a:r>
              <a:rPr lang="nl-NL" b="1" dirty="0">
                <a:solidFill>
                  <a:srgbClr val="9966FF"/>
                </a:solidFill>
              </a:rPr>
              <a:t>Technical University </a:t>
            </a:r>
            <a:r>
              <a:rPr lang="nl-NL" b="1" dirty="0" smtClean="0">
                <a:solidFill>
                  <a:srgbClr val="9966FF"/>
                </a:solidFill>
              </a:rPr>
              <a:t>Delft</a:t>
            </a:r>
            <a:endParaRPr lang="nl-NL" b="1" dirty="0">
              <a:solidFill>
                <a:srgbClr val="9966FF"/>
              </a:solidFill>
            </a:endParaRPr>
          </a:p>
        </p:txBody>
      </p:sp>
      <p:sp>
        <p:nvSpPr>
          <p:cNvPr id="8" name="Rectangle 7"/>
          <p:cNvSpPr/>
          <p:nvPr/>
        </p:nvSpPr>
        <p:spPr>
          <a:xfrm>
            <a:off x="5170422" y="5334360"/>
            <a:ext cx="3493518" cy="369332"/>
          </a:xfrm>
          <a:prstGeom prst="rect">
            <a:avLst/>
          </a:prstGeom>
        </p:spPr>
        <p:txBody>
          <a:bodyPr wrap="square">
            <a:spAutoFit/>
          </a:bodyPr>
          <a:lstStyle/>
          <a:p>
            <a:pPr lvl="0"/>
            <a:r>
              <a:rPr lang="nl-NL" b="1" dirty="0">
                <a:solidFill>
                  <a:srgbClr val="009900"/>
                </a:solidFill>
              </a:rPr>
              <a:t>Technical University Eindhoven</a:t>
            </a:r>
          </a:p>
        </p:txBody>
      </p:sp>
      <p:sp>
        <p:nvSpPr>
          <p:cNvPr id="9" name="Rectangle 8"/>
          <p:cNvSpPr/>
          <p:nvPr/>
        </p:nvSpPr>
        <p:spPr>
          <a:xfrm>
            <a:off x="1595717" y="3232815"/>
            <a:ext cx="1848170" cy="369332"/>
          </a:xfrm>
          <a:prstGeom prst="rect">
            <a:avLst/>
          </a:prstGeom>
        </p:spPr>
        <p:txBody>
          <a:bodyPr wrap="none">
            <a:spAutoFit/>
          </a:bodyPr>
          <a:lstStyle/>
          <a:p>
            <a:pPr lvl="0"/>
            <a:r>
              <a:rPr lang="nl-NL" b="1" dirty="0">
                <a:solidFill>
                  <a:srgbClr val="9966FF"/>
                </a:solidFill>
              </a:rPr>
              <a:t>University Leiden</a:t>
            </a:r>
          </a:p>
        </p:txBody>
      </p:sp>
      <p:sp>
        <p:nvSpPr>
          <p:cNvPr id="10" name="Rectangle 9"/>
          <p:cNvSpPr/>
          <p:nvPr/>
        </p:nvSpPr>
        <p:spPr>
          <a:xfrm>
            <a:off x="5190593" y="5677556"/>
            <a:ext cx="2399331" cy="369332"/>
          </a:xfrm>
          <a:prstGeom prst="rect">
            <a:avLst/>
          </a:prstGeom>
        </p:spPr>
        <p:txBody>
          <a:bodyPr wrap="square">
            <a:spAutoFit/>
          </a:bodyPr>
          <a:lstStyle/>
          <a:p>
            <a:pPr lvl="0"/>
            <a:r>
              <a:rPr lang="nl-NL" b="1" dirty="0">
                <a:solidFill>
                  <a:srgbClr val="009900"/>
                </a:solidFill>
              </a:rPr>
              <a:t>University Maastricht</a:t>
            </a:r>
          </a:p>
        </p:txBody>
      </p:sp>
      <p:sp>
        <p:nvSpPr>
          <p:cNvPr id="11" name="Rectangle 10"/>
          <p:cNvSpPr/>
          <p:nvPr/>
        </p:nvSpPr>
        <p:spPr>
          <a:xfrm>
            <a:off x="1095990" y="2439649"/>
            <a:ext cx="3119438" cy="369332"/>
          </a:xfrm>
          <a:prstGeom prst="rect">
            <a:avLst/>
          </a:prstGeom>
        </p:spPr>
        <p:txBody>
          <a:bodyPr wrap="square">
            <a:spAutoFit/>
          </a:bodyPr>
          <a:lstStyle/>
          <a:p>
            <a:pPr lvl="0"/>
            <a:r>
              <a:rPr lang="nl-NL" b="1" dirty="0">
                <a:solidFill>
                  <a:srgbClr val="9966FF"/>
                </a:solidFill>
              </a:rPr>
              <a:t>University of Amsterdam</a:t>
            </a:r>
          </a:p>
        </p:txBody>
      </p:sp>
      <p:sp>
        <p:nvSpPr>
          <p:cNvPr id="12" name="Rectangle 11"/>
          <p:cNvSpPr/>
          <p:nvPr/>
        </p:nvSpPr>
        <p:spPr>
          <a:xfrm>
            <a:off x="5598348" y="1475492"/>
            <a:ext cx="3222124" cy="369332"/>
          </a:xfrm>
          <a:prstGeom prst="rect">
            <a:avLst/>
          </a:prstGeom>
        </p:spPr>
        <p:txBody>
          <a:bodyPr wrap="square">
            <a:spAutoFit/>
          </a:bodyPr>
          <a:lstStyle/>
          <a:p>
            <a:pPr lvl="0"/>
            <a:r>
              <a:rPr lang="nl-NL" b="1" dirty="0">
                <a:solidFill>
                  <a:srgbClr val="CCCC00"/>
                </a:solidFill>
              </a:rPr>
              <a:t>University of Groningen</a:t>
            </a:r>
          </a:p>
        </p:txBody>
      </p:sp>
      <p:sp>
        <p:nvSpPr>
          <p:cNvPr id="13" name="Rectangle 12"/>
          <p:cNvSpPr/>
          <p:nvPr/>
        </p:nvSpPr>
        <p:spPr>
          <a:xfrm>
            <a:off x="5652121" y="2956201"/>
            <a:ext cx="1941557" cy="369332"/>
          </a:xfrm>
          <a:prstGeom prst="rect">
            <a:avLst/>
          </a:prstGeom>
        </p:spPr>
        <p:txBody>
          <a:bodyPr wrap="none">
            <a:spAutoFit/>
          </a:bodyPr>
          <a:lstStyle/>
          <a:p>
            <a:pPr lvl="0"/>
            <a:r>
              <a:rPr lang="nl-NL" b="1" dirty="0">
                <a:solidFill>
                  <a:srgbClr val="0070C0"/>
                </a:solidFill>
              </a:rPr>
              <a:t>University Twente</a:t>
            </a:r>
          </a:p>
        </p:txBody>
      </p:sp>
      <p:sp>
        <p:nvSpPr>
          <p:cNvPr id="14" name="Rectangle 13"/>
          <p:cNvSpPr/>
          <p:nvPr/>
        </p:nvSpPr>
        <p:spPr>
          <a:xfrm>
            <a:off x="1898030" y="2823799"/>
            <a:ext cx="1954381" cy="369332"/>
          </a:xfrm>
          <a:prstGeom prst="rect">
            <a:avLst/>
          </a:prstGeom>
        </p:spPr>
        <p:txBody>
          <a:bodyPr wrap="none">
            <a:spAutoFit/>
          </a:bodyPr>
          <a:lstStyle/>
          <a:p>
            <a:pPr lvl="0"/>
            <a:r>
              <a:rPr lang="nl-NL" b="1" dirty="0">
                <a:solidFill>
                  <a:srgbClr val="9966FF"/>
                </a:solidFill>
              </a:rPr>
              <a:t>Utrecht University</a:t>
            </a:r>
          </a:p>
        </p:txBody>
      </p:sp>
      <p:sp>
        <p:nvSpPr>
          <p:cNvPr id="15" name="Rectangle 14"/>
          <p:cNvSpPr/>
          <p:nvPr/>
        </p:nvSpPr>
        <p:spPr>
          <a:xfrm>
            <a:off x="1095990" y="2126163"/>
            <a:ext cx="3331610" cy="369332"/>
          </a:xfrm>
          <a:prstGeom prst="rect">
            <a:avLst/>
          </a:prstGeom>
        </p:spPr>
        <p:txBody>
          <a:bodyPr wrap="square">
            <a:spAutoFit/>
          </a:bodyPr>
          <a:lstStyle/>
          <a:p>
            <a:pPr lvl="0"/>
            <a:r>
              <a:rPr lang="nl-NL" b="1" dirty="0">
                <a:solidFill>
                  <a:srgbClr val="9966FF"/>
                </a:solidFill>
              </a:rPr>
              <a:t>VU University Amsterdam</a:t>
            </a:r>
          </a:p>
        </p:txBody>
      </p:sp>
      <p:sp>
        <p:nvSpPr>
          <p:cNvPr id="16" name="Rectangle 15"/>
          <p:cNvSpPr/>
          <p:nvPr/>
        </p:nvSpPr>
        <p:spPr>
          <a:xfrm>
            <a:off x="5720833" y="3315955"/>
            <a:ext cx="1723549" cy="369332"/>
          </a:xfrm>
          <a:prstGeom prst="rect">
            <a:avLst/>
          </a:prstGeom>
        </p:spPr>
        <p:txBody>
          <a:bodyPr wrap="none">
            <a:spAutoFit/>
          </a:bodyPr>
          <a:lstStyle/>
          <a:p>
            <a:pPr lvl="0"/>
            <a:r>
              <a:rPr lang="nl-NL" b="1" dirty="0">
                <a:solidFill>
                  <a:srgbClr val="0070C0"/>
                </a:solidFill>
              </a:rPr>
              <a:t>Wageningen UR</a:t>
            </a:r>
          </a:p>
        </p:txBody>
      </p:sp>
      <p:pic>
        <p:nvPicPr>
          <p:cNvPr id="17" name="Picture 7" descr="quantum dot del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43" y="2788702"/>
            <a:ext cx="982133" cy="98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biosensor Prins Phili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164" y="4184159"/>
            <a:ext cx="1250778" cy="93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ile:SolarpanelBp.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1188360"/>
            <a:ext cx="1296144" cy="7284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D:\Profiles\blankdha\Pictures\synerg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1916832"/>
            <a:ext cx="1704404" cy="8921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new water treatment pro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7123" y="5225919"/>
            <a:ext cx="984702" cy="98470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400" fill="hold"/>
                                        <p:tgtEl>
                                          <p:spTgt spid="17"/>
                                        </p:tgtEl>
                                        <p:attrNameLst>
                                          <p:attrName>ppt_w</p:attrName>
                                        </p:attrNameLst>
                                      </p:cBhvr>
                                      <p:tavLst>
                                        <p:tav tm="0">
                                          <p:val>
                                            <p:fltVal val="0"/>
                                          </p:val>
                                        </p:tav>
                                        <p:tav tm="100000">
                                          <p:val>
                                            <p:strVal val="#ppt_w"/>
                                          </p:val>
                                        </p:tav>
                                      </p:tavLst>
                                    </p:anim>
                                    <p:anim calcmode="lin" valueType="num">
                                      <p:cBhvr>
                                        <p:cTn id="8" dur="400" fill="hold"/>
                                        <p:tgtEl>
                                          <p:spTgt spid="17"/>
                                        </p:tgtEl>
                                        <p:attrNameLst>
                                          <p:attrName>ppt_h</p:attrName>
                                        </p:attrNameLst>
                                      </p:cBhvr>
                                      <p:tavLst>
                                        <p:tav tm="0">
                                          <p:val>
                                            <p:fltVal val="0"/>
                                          </p:val>
                                        </p:tav>
                                        <p:tav tm="100000">
                                          <p:val>
                                            <p:strVal val="#ppt_h"/>
                                          </p:val>
                                        </p:tav>
                                      </p:tavLst>
                                    </p:anim>
                                    <p:animEffect transition="in" filter="fade">
                                      <p:cBhvr>
                                        <p:cTn id="9" dur="400"/>
                                        <p:tgtEl>
                                          <p:spTgt spid="17"/>
                                        </p:tgtEl>
                                      </p:cBhvr>
                                    </p:animEffect>
                                  </p:childTnLst>
                                </p:cTn>
                              </p:par>
                            </p:childTnLst>
                          </p:cTn>
                        </p:par>
                        <p:par>
                          <p:cTn id="10" fill="hold">
                            <p:stCondLst>
                              <p:cond delay="4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400" fill="hold"/>
                                        <p:tgtEl>
                                          <p:spTgt spid="18"/>
                                        </p:tgtEl>
                                        <p:attrNameLst>
                                          <p:attrName>ppt_w</p:attrName>
                                        </p:attrNameLst>
                                      </p:cBhvr>
                                      <p:tavLst>
                                        <p:tav tm="0">
                                          <p:val>
                                            <p:fltVal val="0"/>
                                          </p:val>
                                        </p:tav>
                                        <p:tav tm="100000">
                                          <p:val>
                                            <p:strVal val="#ppt_w"/>
                                          </p:val>
                                        </p:tav>
                                      </p:tavLst>
                                    </p:anim>
                                    <p:anim calcmode="lin" valueType="num">
                                      <p:cBhvr>
                                        <p:cTn id="14" dur="400" fill="hold"/>
                                        <p:tgtEl>
                                          <p:spTgt spid="18"/>
                                        </p:tgtEl>
                                        <p:attrNameLst>
                                          <p:attrName>ppt_h</p:attrName>
                                        </p:attrNameLst>
                                      </p:cBhvr>
                                      <p:tavLst>
                                        <p:tav tm="0">
                                          <p:val>
                                            <p:fltVal val="0"/>
                                          </p:val>
                                        </p:tav>
                                        <p:tav tm="100000">
                                          <p:val>
                                            <p:strVal val="#ppt_h"/>
                                          </p:val>
                                        </p:tav>
                                      </p:tavLst>
                                    </p:anim>
                                    <p:animEffect transition="in" filter="fade">
                                      <p:cBhvr>
                                        <p:cTn id="15" dur="400"/>
                                        <p:tgtEl>
                                          <p:spTgt spid="18"/>
                                        </p:tgtEl>
                                      </p:cBhvr>
                                    </p:animEffect>
                                  </p:childTnLst>
                                </p:cTn>
                              </p:par>
                            </p:childTnLst>
                          </p:cTn>
                        </p:par>
                        <p:par>
                          <p:cTn id="16" fill="hold">
                            <p:stCondLst>
                              <p:cond delay="8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188640"/>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institutes</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484785"/>
            <a:ext cx="3478876" cy="4031673"/>
          </a:xfrm>
          <a:prstGeom prst="rect">
            <a:avLst/>
          </a:prstGeom>
        </p:spPr>
      </p:pic>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68144" y="2060848"/>
            <a:ext cx="986042" cy="369332"/>
          </a:xfrm>
          <a:prstGeom prst="rect">
            <a:avLst/>
          </a:prstGeom>
        </p:spPr>
        <p:txBody>
          <a:bodyPr wrap="none">
            <a:spAutoFit/>
          </a:bodyPr>
          <a:lstStyle/>
          <a:p>
            <a:r>
              <a:rPr lang="nl-NL" b="1" dirty="0">
                <a:solidFill>
                  <a:prstClr val="black"/>
                </a:solidFill>
              </a:rPr>
              <a:t>ASTRON</a:t>
            </a:r>
            <a:endParaRPr lang="en-US" b="1" dirty="0"/>
          </a:p>
        </p:txBody>
      </p:sp>
      <p:sp>
        <p:nvSpPr>
          <p:cNvPr id="26" name="Rectangle 25"/>
          <p:cNvSpPr/>
          <p:nvPr/>
        </p:nvSpPr>
        <p:spPr>
          <a:xfrm>
            <a:off x="3059832" y="2204864"/>
            <a:ext cx="571491" cy="369332"/>
          </a:xfrm>
          <a:prstGeom prst="rect">
            <a:avLst/>
          </a:prstGeom>
        </p:spPr>
        <p:txBody>
          <a:bodyPr wrap="none">
            <a:spAutoFit/>
          </a:bodyPr>
          <a:lstStyle/>
          <a:p>
            <a:r>
              <a:rPr lang="nl-NL" b="1" dirty="0">
                <a:solidFill>
                  <a:prstClr val="black"/>
                </a:solidFill>
              </a:rPr>
              <a:t>ECN</a:t>
            </a:r>
            <a:endParaRPr lang="en-US" b="1" dirty="0"/>
          </a:p>
        </p:txBody>
      </p:sp>
      <p:sp>
        <p:nvSpPr>
          <p:cNvPr id="27" name="Rectangle 26"/>
          <p:cNvSpPr/>
          <p:nvPr/>
        </p:nvSpPr>
        <p:spPr>
          <a:xfrm>
            <a:off x="2483769" y="2924944"/>
            <a:ext cx="1420431" cy="369332"/>
          </a:xfrm>
          <a:prstGeom prst="rect">
            <a:avLst/>
          </a:prstGeom>
        </p:spPr>
        <p:txBody>
          <a:bodyPr wrap="none">
            <a:spAutoFit/>
          </a:bodyPr>
          <a:lstStyle/>
          <a:p>
            <a:r>
              <a:rPr lang="nl-NL" b="1" dirty="0">
                <a:solidFill>
                  <a:prstClr val="black"/>
                </a:solidFill>
              </a:rPr>
              <a:t>FOM-AMOLF</a:t>
            </a:r>
            <a:endParaRPr lang="en-US" b="1" dirty="0"/>
          </a:p>
        </p:txBody>
      </p:sp>
      <p:sp>
        <p:nvSpPr>
          <p:cNvPr id="28" name="Rectangle 27"/>
          <p:cNvSpPr/>
          <p:nvPr/>
        </p:nvSpPr>
        <p:spPr>
          <a:xfrm>
            <a:off x="2771801" y="4581128"/>
            <a:ext cx="1380644" cy="369332"/>
          </a:xfrm>
          <a:prstGeom prst="rect">
            <a:avLst/>
          </a:prstGeom>
        </p:spPr>
        <p:txBody>
          <a:bodyPr wrap="none">
            <a:spAutoFit/>
          </a:bodyPr>
          <a:lstStyle/>
          <a:p>
            <a:r>
              <a:rPr lang="nl-NL" b="1" dirty="0">
                <a:solidFill>
                  <a:prstClr val="black"/>
                </a:solidFill>
              </a:rPr>
              <a:t>FOM-DIFFER</a:t>
            </a:r>
            <a:endParaRPr lang="en-US" b="1" dirty="0"/>
          </a:p>
        </p:txBody>
      </p:sp>
      <p:sp>
        <p:nvSpPr>
          <p:cNvPr id="29" name="Rectangle 28"/>
          <p:cNvSpPr/>
          <p:nvPr/>
        </p:nvSpPr>
        <p:spPr>
          <a:xfrm>
            <a:off x="3347864" y="4941168"/>
            <a:ext cx="1377300" cy="369332"/>
          </a:xfrm>
          <a:prstGeom prst="rect">
            <a:avLst/>
          </a:prstGeom>
        </p:spPr>
        <p:txBody>
          <a:bodyPr wrap="none">
            <a:spAutoFit/>
          </a:bodyPr>
          <a:lstStyle/>
          <a:p>
            <a:pPr lvl="0"/>
            <a:r>
              <a:rPr lang="nl-NL" b="1" dirty="0">
                <a:solidFill>
                  <a:prstClr val="black"/>
                </a:solidFill>
              </a:rPr>
              <a:t>Holst Centre</a:t>
            </a:r>
          </a:p>
        </p:txBody>
      </p:sp>
      <p:sp>
        <p:nvSpPr>
          <p:cNvPr id="30" name="Rectangle 29"/>
          <p:cNvSpPr/>
          <p:nvPr/>
        </p:nvSpPr>
        <p:spPr>
          <a:xfrm>
            <a:off x="5292081" y="2924944"/>
            <a:ext cx="1941720" cy="369332"/>
          </a:xfrm>
          <a:prstGeom prst="rect">
            <a:avLst/>
          </a:prstGeom>
        </p:spPr>
        <p:txBody>
          <a:bodyPr wrap="none">
            <a:spAutoFit/>
          </a:bodyPr>
          <a:lstStyle/>
          <a:p>
            <a:pPr lvl="0"/>
            <a:r>
              <a:rPr lang="nl-NL" b="1" dirty="0" err="1">
                <a:solidFill>
                  <a:prstClr val="black"/>
                </a:solidFill>
              </a:rPr>
              <a:t>Hubrecht</a:t>
            </a:r>
            <a:r>
              <a:rPr lang="nl-NL" b="1" dirty="0">
                <a:solidFill>
                  <a:prstClr val="black"/>
                </a:solidFill>
              </a:rPr>
              <a:t> Institute</a:t>
            </a:r>
          </a:p>
        </p:txBody>
      </p:sp>
      <p:sp>
        <p:nvSpPr>
          <p:cNvPr id="31" name="Rectangle 30"/>
          <p:cNvSpPr/>
          <p:nvPr/>
        </p:nvSpPr>
        <p:spPr>
          <a:xfrm>
            <a:off x="2555776" y="5085184"/>
            <a:ext cx="682736" cy="369332"/>
          </a:xfrm>
          <a:prstGeom prst="rect">
            <a:avLst/>
          </a:prstGeom>
        </p:spPr>
        <p:txBody>
          <a:bodyPr wrap="none">
            <a:spAutoFit/>
          </a:bodyPr>
          <a:lstStyle/>
          <a:p>
            <a:r>
              <a:rPr lang="nl-NL" b="1" dirty="0">
                <a:solidFill>
                  <a:prstClr val="black"/>
                </a:solidFill>
              </a:rPr>
              <a:t>IMEC</a:t>
            </a:r>
            <a:endParaRPr lang="en-US" b="1" dirty="0"/>
          </a:p>
        </p:txBody>
      </p:sp>
      <p:sp>
        <p:nvSpPr>
          <p:cNvPr id="32" name="Rectangle 31"/>
          <p:cNvSpPr/>
          <p:nvPr/>
        </p:nvSpPr>
        <p:spPr>
          <a:xfrm>
            <a:off x="5508105" y="3789040"/>
            <a:ext cx="714408" cy="369332"/>
          </a:xfrm>
          <a:prstGeom prst="rect">
            <a:avLst/>
          </a:prstGeom>
        </p:spPr>
        <p:txBody>
          <a:bodyPr wrap="none">
            <a:spAutoFit/>
          </a:bodyPr>
          <a:lstStyle/>
          <a:p>
            <a:r>
              <a:rPr lang="nl-NL" b="1" dirty="0">
                <a:solidFill>
                  <a:prstClr val="black"/>
                </a:solidFill>
              </a:rPr>
              <a:t>RIVM</a:t>
            </a:r>
            <a:endParaRPr lang="en-US" b="1" dirty="0"/>
          </a:p>
        </p:txBody>
      </p:sp>
      <p:sp>
        <p:nvSpPr>
          <p:cNvPr id="33" name="Rectangle 32"/>
          <p:cNvSpPr/>
          <p:nvPr/>
        </p:nvSpPr>
        <p:spPr>
          <a:xfrm>
            <a:off x="2339752" y="1412776"/>
            <a:ext cx="4268118" cy="369332"/>
          </a:xfrm>
          <a:prstGeom prst="rect">
            <a:avLst/>
          </a:prstGeom>
        </p:spPr>
        <p:txBody>
          <a:bodyPr wrap="square">
            <a:spAutoFit/>
          </a:bodyPr>
          <a:lstStyle/>
          <a:p>
            <a:pPr lvl="0"/>
            <a:r>
              <a:rPr lang="nl-NL" b="1" dirty="0" err="1" smtClean="0">
                <a:solidFill>
                  <a:prstClr val="black"/>
                </a:solidFill>
              </a:rPr>
              <a:t>Netherlands</a:t>
            </a:r>
            <a:r>
              <a:rPr lang="nl-NL" b="1" dirty="0" smtClean="0">
                <a:solidFill>
                  <a:prstClr val="black"/>
                </a:solidFill>
              </a:rPr>
              <a:t> </a:t>
            </a:r>
            <a:r>
              <a:rPr lang="nl-NL" b="1" dirty="0" err="1">
                <a:solidFill>
                  <a:prstClr val="black"/>
                </a:solidFill>
              </a:rPr>
              <a:t>Cancer</a:t>
            </a:r>
            <a:r>
              <a:rPr lang="nl-NL" b="1" dirty="0">
                <a:solidFill>
                  <a:prstClr val="black"/>
                </a:solidFill>
              </a:rPr>
              <a:t> Institute</a:t>
            </a:r>
          </a:p>
        </p:txBody>
      </p:sp>
      <p:sp>
        <p:nvSpPr>
          <p:cNvPr id="34" name="Rectangle 33"/>
          <p:cNvSpPr/>
          <p:nvPr/>
        </p:nvSpPr>
        <p:spPr>
          <a:xfrm>
            <a:off x="2123728" y="3645024"/>
            <a:ext cx="607859" cy="369332"/>
          </a:xfrm>
          <a:prstGeom prst="rect">
            <a:avLst/>
          </a:prstGeom>
        </p:spPr>
        <p:txBody>
          <a:bodyPr wrap="none">
            <a:spAutoFit/>
          </a:bodyPr>
          <a:lstStyle/>
          <a:p>
            <a:r>
              <a:rPr lang="nl-NL" b="1" dirty="0">
                <a:solidFill>
                  <a:prstClr val="black"/>
                </a:solidFill>
              </a:rPr>
              <a:t>TNO</a:t>
            </a:r>
            <a:endParaRPr lang="en-US" b="1" dirty="0"/>
          </a:p>
        </p:txBody>
      </p:sp>
      <p:sp>
        <p:nvSpPr>
          <p:cNvPr id="35" name="Rectangle 34"/>
          <p:cNvSpPr/>
          <p:nvPr/>
        </p:nvSpPr>
        <p:spPr>
          <a:xfrm>
            <a:off x="5292081" y="4149080"/>
            <a:ext cx="607859" cy="369332"/>
          </a:xfrm>
          <a:prstGeom prst="rect">
            <a:avLst/>
          </a:prstGeom>
        </p:spPr>
        <p:txBody>
          <a:bodyPr wrap="none">
            <a:spAutoFit/>
          </a:bodyPr>
          <a:lstStyle/>
          <a:p>
            <a:r>
              <a:rPr lang="nl-NL" b="1" dirty="0">
                <a:solidFill>
                  <a:prstClr val="black"/>
                </a:solidFill>
              </a:rPr>
              <a:t>TNO</a:t>
            </a:r>
            <a:endParaRPr lang="en-US" b="1" dirty="0"/>
          </a:p>
        </p:txBody>
      </p:sp>
      <p:pic>
        <p:nvPicPr>
          <p:cNvPr id="36" name="Picture 8" descr="nano@D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365106"/>
            <a:ext cx="1032290" cy="133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 descr="IMG_3169_uitsne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365105"/>
            <a:ext cx="1084148" cy="87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5" descr="nano contain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738" y="1772816"/>
            <a:ext cx="798529" cy="74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 descr="http://www.uu.nl/SiteCollectionImages/Fac_Beta/Biopharm%20Pharmaceutical%20Technology/Biofarmacie_Home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1916833"/>
            <a:ext cx="779026" cy="78166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http://www7.physics.leidenuniv.nl/LPMwww/lpm/uploads/images/galery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6" y="2708921"/>
            <a:ext cx="841763" cy="84176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5940154" y="3356992"/>
            <a:ext cx="864339" cy="369332"/>
          </a:xfrm>
          <a:prstGeom prst="rect">
            <a:avLst/>
          </a:prstGeom>
        </p:spPr>
        <p:txBody>
          <a:bodyPr wrap="none">
            <a:spAutoFit/>
          </a:bodyPr>
          <a:lstStyle/>
          <a:p>
            <a:r>
              <a:rPr lang="nl-NL" b="1" dirty="0" smtClean="0">
                <a:solidFill>
                  <a:prstClr val="black"/>
                </a:solidFill>
              </a:rPr>
              <a:t>MESA+</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400" fill="hold"/>
                                        <p:tgtEl>
                                          <p:spTgt spid="36"/>
                                        </p:tgtEl>
                                        <p:attrNameLst>
                                          <p:attrName>ppt_w</p:attrName>
                                        </p:attrNameLst>
                                      </p:cBhvr>
                                      <p:tavLst>
                                        <p:tav tm="0">
                                          <p:val>
                                            <p:fltVal val="0"/>
                                          </p:val>
                                        </p:tav>
                                        <p:tav tm="100000">
                                          <p:val>
                                            <p:strVal val="#ppt_w"/>
                                          </p:val>
                                        </p:tav>
                                      </p:tavLst>
                                    </p:anim>
                                    <p:anim calcmode="lin" valueType="num">
                                      <p:cBhvr>
                                        <p:cTn id="8" dur="400" fill="hold"/>
                                        <p:tgtEl>
                                          <p:spTgt spid="36"/>
                                        </p:tgtEl>
                                        <p:attrNameLst>
                                          <p:attrName>ppt_h</p:attrName>
                                        </p:attrNameLst>
                                      </p:cBhvr>
                                      <p:tavLst>
                                        <p:tav tm="0">
                                          <p:val>
                                            <p:fltVal val="0"/>
                                          </p:val>
                                        </p:tav>
                                        <p:tav tm="100000">
                                          <p:val>
                                            <p:strVal val="#ppt_h"/>
                                          </p:val>
                                        </p:tav>
                                      </p:tavLst>
                                    </p:anim>
                                    <p:animEffect transition="in" filter="fade">
                                      <p:cBhvr>
                                        <p:cTn id="9" dur="400"/>
                                        <p:tgtEl>
                                          <p:spTgt spid="36"/>
                                        </p:tgtEl>
                                      </p:cBhvr>
                                    </p:animEffect>
                                  </p:childTnLst>
                                </p:cTn>
                              </p:par>
                            </p:childTnLst>
                          </p:cTn>
                        </p:par>
                        <p:par>
                          <p:cTn id="10" fill="hold">
                            <p:stCondLst>
                              <p:cond delay="4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400" fill="hold"/>
                                        <p:tgtEl>
                                          <p:spTgt spid="40"/>
                                        </p:tgtEl>
                                        <p:attrNameLst>
                                          <p:attrName>ppt_w</p:attrName>
                                        </p:attrNameLst>
                                      </p:cBhvr>
                                      <p:tavLst>
                                        <p:tav tm="0">
                                          <p:val>
                                            <p:fltVal val="0"/>
                                          </p:val>
                                        </p:tav>
                                        <p:tav tm="100000">
                                          <p:val>
                                            <p:strVal val="#ppt_w"/>
                                          </p:val>
                                        </p:tav>
                                      </p:tavLst>
                                    </p:anim>
                                    <p:anim calcmode="lin" valueType="num">
                                      <p:cBhvr>
                                        <p:cTn id="20" dur="400" fill="hold"/>
                                        <p:tgtEl>
                                          <p:spTgt spid="40"/>
                                        </p:tgtEl>
                                        <p:attrNameLst>
                                          <p:attrName>ppt_h</p:attrName>
                                        </p:attrNameLst>
                                      </p:cBhvr>
                                      <p:tavLst>
                                        <p:tav tm="0">
                                          <p:val>
                                            <p:fltVal val="0"/>
                                          </p:val>
                                        </p:tav>
                                        <p:tav tm="100000">
                                          <p:val>
                                            <p:strVal val="#ppt_h"/>
                                          </p:val>
                                        </p:tav>
                                      </p:tavLst>
                                    </p:anim>
                                    <p:animEffect transition="in" filter="fade">
                                      <p:cBhvr>
                                        <p:cTn id="21" dur="400"/>
                                        <p:tgtEl>
                                          <p:spTgt spid="40"/>
                                        </p:tgtEl>
                                      </p:cBhvr>
                                    </p:animEffect>
                                  </p:childTnLst>
                                </p:cTn>
                              </p:par>
                            </p:childTnLst>
                          </p:cTn>
                        </p:par>
                        <p:par>
                          <p:cTn id="22" fill="hold">
                            <p:stCondLst>
                              <p:cond delay="1200"/>
                            </p:stCondLst>
                            <p:childTnLst>
                              <p:par>
                                <p:cTn id="23" presetID="53" presetClass="entr" presetSubtype="16"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400" fill="hold"/>
                                        <p:tgtEl>
                                          <p:spTgt spid="39"/>
                                        </p:tgtEl>
                                        <p:attrNameLst>
                                          <p:attrName>ppt_w</p:attrName>
                                        </p:attrNameLst>
                                      </p:cBhvr>
                                      <p:tavLst>
                                        <p:tav tm="0">
                                          <p:val>
                                            <p:fltVal val="0"/>
                                          </p:val>
                                        </p:tav>
                                        <p:tav tm="100000">
                                          <p:val>
                                            <p:strVal val="#ppt_w"/>
                                          </p:val>
                                        </p:tav>
                                      </p:tavLst>
                                    </p:anim>
                                    <p:anim calcmode="lin" valueType="num">
                                      <p:cBhvr>
                                        <p:cTn id="26" dur="400" fill="hold"/>
                                        <p:tgtEl>
                                          <p:spTgt spid="39"/>
                                        </p:tgtEl>
                                        <p:attrNameLst>
                                          <p:attrName>ppt_h</p:attrName>
                                        </p:attrNameLst>
                                      </p:cBhvr>
                                      <p:tavLst>
                                        <p:tav tm="0">
                                          <p:val>
                                            <p:fltVal val="0"/>
                                          </p:val>
                                        </p:tav>
                                        <p:tav tm="100000">
                                          <p:val>
                                            <p:strVal val="#ppt_h"/>
                                          </p:val>
                                        </p:tav>
                                      </p:tavLst>
                                    </p:anim>
                                    <p:animEffect transition="in" filter="fade">
                                      <p:cBhvr>
                                        <p:cTn id="27" dur="400"/>
                                        <p:tgtEl>
                                          <p:spTgt spid="39"/>
                                        </p:tgtEl>
                                      </p:cBhvr>
                                    </p:animEffect>
                                  </p:childTnLst>
                                </p:cTn>
                              </p:par>
                            </p:childTnLst>
                          </p:cTn>
                        </p:par>
                        <p:par>
                          <p:cTn id="28" fill="hold">
                            <p:stCondLst>
                              <p:cond delay="1600"/>
                            </p:stCondLst>
                            <p:childTnLst>
                              <p:par>
                                <p:cTn id="29" presetID="53" presetClass="entr" presetSubtype="16"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400" fill="hold"/>
                                        <p:tgtEl>
                                          <p:spTgt spid="38"/>
                                        </p:tgtEl>
                                        <p:attrNameLst>
                                          <p:attrName>ppt_w</p:attrName>
                                        </p:attrNameLst>
                                      </p:cBhvr>
                                      <p:tavLst>
                                        <p:tav tm="0">
                                          <p:val>
                                            <p:fltVal val="0"/>
                                          </p:val>
                                        </p:tav>
                                        <p:tav tm="100000">
                                          <p:val>
                                            <p:strVal val="#ppt_w"/>
                                          </p:val>
                                        </p:tav>
                                      </p:tavLst>
                                    </p:anim>
                                    <p:anim calcmode="lin" valueType="num">
                                      <p:cBhvr>
                                        <p:cTn id="32" dur="400" fill="hold"/>
                                        <p:tgtEl>
                                          <p:spTgt spid="38"/>
                                        </p:tgtEl>
                                        <p:attrNameLst>
                                          <p:attrName>ppt_h</p:attrName>
                                        </p:attrNameLst>
                                      </p:cBhvr>
                                      <p:tavLst>
                                        <p:tav tm="0">
                                          <p:val>
                                            <p:fltVal val="0"/>
                                          </p:val>
                                        </p:tav>
                                        <p:tav tm="100000">
                                          <p:val>
                                            <p:strVal val="#ppt_h"/>
                                          </p:val>
                                        </p:tav>
                                      </p:tavLst>
                                    </p:anim>
                                    <p:animEffect transition="in" filter="fade">
                                      <p:cBhvr>
                                        <p:cTn id="33" dur="4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484785"/>
            <a:ext cx="3478876" cy="4031673"/>
          </a:xfrm>
          <a:prstGeom prst="rect">
            <a:avLst/>
          </a:prstGeom>
        </p:spPr>
      </p:pic>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34340" y="245408"/>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companies</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p:cNvSpPr/>
          <p:nvPr/>
        </p:nvSpPr>
        <p:spPr>
          <a:xfrm>
            <a:off x="1763688" y="1196752"/>
            <a:ext cx="6264696" cy="504056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7"/>
          <p:cNvSpPr/>
          <p:nvPr/>
        </p:nvSpPr>
        <p:spPr>
          <a:xfrm>
            <a:off x="0" y="1124745"/>
            <a:ext cx="9144000" cy="5355313"/>
          </a:xfrm>
          <a:prstGeom prst="rect">
            <a:avLst/>
          </a:prstGeom>
        </p:spPr>
        <p:txBody>
          <a:bodyPr wrap="square">
            <a:spAutoFit/>
          </a:bodyPr>
          <a:lstStyle/>
          <a:p>
            <a:pPr algn="just"/>
            <a:r>
              <a:rPr lang="en-US" baseline="0" dirty="0" smtClean="0"/>
              <a:t>AEMICS - Amsterdam </a:t>
            </a:r>
            <a:r>
              <a:rPr lang="en-US" baseline="0" dirty="0" err="1" smtClean="0"/>
              <a:t>BioTherapeutics</a:t>
            </a:r>
            <a:r>
              <a:rPr lang="en-US" baseline="0" dirty="0" smtClean="0"/>
              <a:t> Unit - </a:t>
            </a:r>
            <a:r>
              <a:rPr lang="en-US" baseline="0" dirty="0" err="1" smtClean="0"/>
              <a:t>Aquamarijn</a:t>
            </a:r>
            <a:r>
              <a:rPr lang="en-US" baseline="0" dirty="0" smtClean="0"/>
              <a:t> Microfiltration - </a:t>
            </a:r>
            <a:r>
              <a:rPr lang="en-US" baseline="0" dirty="0" smtClean="0">
                <a:solidFill>
                  <a:srgbClr val="FF0000"/>
                </a:solidFill>
              </a:rPr>
              <a:t>ASM Europe </a:t>
            </a:r>
            <a:r>
              <a:rPr lang="en-US" baseline="0" dirty="0" smtClean="0"/>
              <a:t>- </a:t>
            </a:r>
            <a:r>
              <a:rPr lang="en-US" baseline="0" dirty="0" smtClean="0">
                <a:solidFill>
                  <a:srgbClr val="FF0000"/>
                </a:solidFill>
              </a:rPr>
              <a:t>ASML Netherlands </a:t>
            </a:r>
            <a:r>
              <a:rPr lang="en-US" baseline="0" dirty="0" smtClean="0"/>
              <a:t>- ATAS GL International - AVEBE UA Basic Membranes - BECO </a:t>
            </a:r>
            <a:r>
              <a:rPr lang="en-US" baseline="0" dirty="0" err="1" smtClean="0"/>
              <a:t>Milieumanagement</a:t>
            </a:r>
            <a:r>
              <a:rPr lang="en-US" baseline="0" dirty="0" smtClean="0"/>
              <a:t> en </a:t>
            </a:r>
            <a:r>
              <a:rPr lang="en-US" baseline="0" dirty="0" err="1" smtClean="0"/>
              <a:t>Advies</a:t>
            </a:r>
            <a:r>
              <a:rPr lang="en-US" baseline="0" dirty="0" smtClean="0"/>
              <a:t> - </a:t>
            </a:r>
            <a:r>
              <a:rPr lang="en-US" baseline="0" dirty="0" err="1" smtClean="0"/>
              <a:t>BiOrion</a:t>
            </a:r>
            <a:r>
              <a:rPr lang="en-US" baseline="0" dirty="0" smtClean="0"/>
              <a:t> Technologies - BLGG-Research - </a:t>
            </a:r>
            <a:r>
              <a:rPr lang="en-US" baseline="0" dirty="0" err="1" smtClean="0"/>
              <a:t>Boschman</a:t>
            </a:r>
            <a:r>
              <a:rPr lang="en-US" baseline="0" dirty="0" smtClean="0"/>
              <a:t> Technologies - </a:t>
            </a:r>
            <a:r>
              <a:rPr lang="en-US" baseline="0" dirty="0" err="1" smtClean="0"/>
              <a:t>Bronkhorst</a:t>
            </a:r>
            <a:r>
              <a:rPr lang="en-US" baseline="0" dirty="0" smtClean="0"/>
              <a:t> High-Tech - </a:t>
            </a:r>
            <a:r>
              <a:rPr lang="en-US" baseline="0" dirty="0" err="1" smtClean="0">
                <a:solidFill>
                  <a:srgbClr val="FF0000"/>
                </a:solidFill>
              </a:rPr>
              <a:t>Bruker</a:t>
            </a:r>
            <a:r>
              <a:rPr lang="en-US" dirty="0">
                <a:solidFill>
                  <a:srgbClr val="FF0000"/>
                </a:solidFill>
              </a:rPr>
              <a:t> </a:t>
            </a:r>
            <a:r>
              <a:rPr lang="en-US" baseline="0" dirty="0" smtClean="0">
                <a:solidFill>
                  <a:srgbClr val="FF0000"/>
                </a:solidFill>
              </a:rPr>
              <a:t>Nederland </a:t>
            </a:r>
            <a:r>
              <a:rPr lang="en-US" baseline="0" dirty="0" smtClean="0"/>
              <a:t>- C2V Cambridge Major Laboratories Europe - </a:t>
            </a:r>
            <a:r>
              <a:rPr lang="en-US" baseline="0" dirty="0" smtClean="0">
                <a:solidFill>
                  <a:srgbClr val="FF0000"/>
                </a:solidFill>
              </a:rPr>
              <a:t>Carl Zeiss SMT AG </a:t>
            </a:r>
            <a:r>
              <a:rPr lang="en-US" baseline="0" dirty="0" smtClean="0"/>
              <a:t>-</a:t>
            </a:r>
            <a:r>
              <a:rPr lang="en-US" baseline="0" dirty="0" smtClean="0">
                <a:solidFill>
                  <a:srgbClr val="FF0000"/>
                </a:solidFill>
              </a:rPr>
              <a:t> </a:t>
            </a:r>
            <a:r>
              <a:rPr lang="en-US" baseline="0" dirty="0" err="1" smtClean="0"/>
              <a:t>CellCoTec</a:t>
            </a:r>
            <a:r>
              <a:rPr lang="en-US" baseline="0" dirty="0" smtClean="0"/>
              <a:t>  - Centre for Concepts in Mechatronics Check-Points - </a:t>
            </a:r>
            <a:r>
              <a:rPr lang="en-US" baseline="0" dirty="0" err="1" smtClean="0"/>
              <a:t>Chemtrix</a:t>
            </a:r>
            <a:r>
              <a:rPr lang="en-US" baseline="0" dirty="0" smtClean="0"/>
              <a:t> - Cosine Research - </a:t>
            </a:r>
            <a:r>
              <a:rPr lang="en-US" baseline="0" dirty="0" err="1" smtClean="0"/>
              <a:t>Culgi</a:t>
            </a:r>
            <a:r>
              <a:rPr lang="en-US" baseline="0" dirty="0" smtClean="0"/>
              <a:t>  DANNALAB - </a:t>
            </a:r>
            <a:r>
              <a:rPr lang="en-US" baseline="0" dirty="0" err="1" smtClean="0">
                <a:solidFill>
                  <a:srgbClr val="FF0000"/>
                </a:solidFill>
              </a:rPr>
              <a:t>Danone</a:t>
            </a:r>
            <a:r>
              <a:rPr lang="en-US" baseline="0" dirty="0" smtClean="0">
                <a:solidFill>
                  <a:srgbClr val="FF0000"/>
                </a:solidFill>
              </a:rPr>
              <a:t> Research - </a:t>
            </a:r>
            <a:r>
              <a:rPr lang="en-US" baseline="0" dirty="0" smtClean="0"/>
              <a:t>DC4U - </a:t>
            </a:r>
            <a:r>
              <a:rPr lang="en-US" baseline="0" dirty="0" err="1" smtClean="0"/>
              <a:t>Delmes</a:t>
            </a:r>
            <a:r>
              <a:rPr lang="en-US" baseline="0" dirty="0" smtClean="0"/>
              <a:t> – </a:t>
            </a:r>
            <a:r>
              <a:rPr lang="en-US" baseline="0" dirty="0" err="1" smtClean="0"/>
              <a:t>Deltares</a:t>
            </a:r>
            <a:r>
              <a:rPr lang="en-US" baseline="0" dirty="0" smtClean="0"/>
              <a:t> - </a:t>
            </a:r>
            <a:r>
              <a:rPr lang="en-US" baseline="0" dirty="0" err="1" smtClean="0"/>
              <a:t>Demcon</a:t>
            </a:r>
            <a:r>
              <a:rPr lang="en-US" baseline="0" dirty="0" smtClean="0"/>
              <a:t> </a:t>
            </a:r>
            <a:r>
              <a:rPr lang="en-US" baseline="0" dirty="0" err="1" smtClean="0"/>
              <a:t>Twente</a:t>
            </a:r>
            <a:r>
              <a:rPr lang="en-US" baseline="0" dirty="0" smtClean="0"/>
              <a:t> – </a:t>
            </a:r>
            <a:r>
              <a:rPr lang="en-US" baseline="0" dirty="0" err="1" smtClean="0"/>
              <a:t>DevLab</a:t>
            </a:r>
            <a:r>
              <a:rPr lang="en-US" baseline="0" dirty="0" smtClean="0"/>
              <a:t> - Dutch Space  </a:t>
            </a:r>
            <a:r>
              <a:rPr lang="en-US" baseline="0" dirty="0" err="1" smtClean="0"/>
              <a:t>Encapson</a:t>
            </a:r>
            <a:r>
              <a:rPr lang="en-US" baseline="0" dirty="0" smtClean="0"/>
              <a:t> - </a:t>
            </a:r>
            <a:r>
              <a:rPr lang="en-US" baseline="0" dirty="0" err="1" smtClean="0"/>
              <a:t>Enceladus</a:t>
            </a:r>
            <a:r>
              <a:rPr lang="en-US" baseline="0" dirty="0" smtClean="0"/>
              <a:t> Pharmaceuticals - Environmental Monitoring Systems (EMS) - </a:t>
            </a:r>
            <a:r>
              <a:rPr lang="en-US" baseline="0" dirty="0" err="1" smtClean="0"/>
              <a:t>Enza</a:t>
            </a:r>
            <a:r>
              <a:rPr lang="en-US" baseline="0" dirty="0" smtClean="0"/>
              <a:t> </a:t>
            </a:r>
            <a:r>
              <a:rPr lang="en-US" baseline="0" dirty="0" err="1" smtClean="0"/>
              <a:t>Zaden</a:t>
            </a:r>
            <a:r>
              <a:rPr lang="en-US" baseline="0" dirty="0" smtClean="0"/>
              <a:t>  - </a:t>
            </a:r>
            <a:r>
              <a:rPr lang="en-US" baseline="0" dirty="0" smtClean="0">
                <a:solidFill>
                  <a:srgbClr val="FF0000"/>
                </a:solidFill>
              </a:rPr>
              <a:t>FEI Company </a:t>
            </a:r>
            <a:r>
              <a:rPr lang="en-US" baseline="0" dirty="0" smtClean="0"/>
              <a:t>-</a:t>
            </a:r>
            <a:r>
              <a:rPr lang="en-US" baseline="0" dirty="0" smtClean="0">
                <a:solidFill>
                  <a:srgbClr val="FF0000"/>
                </a:solidFill>
              </a:rPr>
              <a:t> </a:t>
            </a:r>
            <a:r>
              <a:rPr lang="en-US" baseline="0" dirty="0" err="1" smtClean="0"/>
              <a:t>Femto</a:t>
            </a:r>
            <a:r>
              <a:rPr lang="en-US" baseline="0" dirty="0" smtClean="0"/>
              <a:t> Engineering - </a:t>
            </a:r>
            <a:r>
              <a:rPr lang="en-US" baseline="0" dirty="0" err="1" smtClean="0"/>
              <a:t>Flowid</a:t>
            </a:r>
            <a:r>
              <a:rPr lang="en-US" baseline="0" dirty="0" smtClean="0"/>
              <a:t> - </a:t>
            </a:r>
            <a:r>
              <a:rPr lang="en-US" baseline="0" dirty="0" err="1" smtClean="0">
                <a:solidFill>
                  <a:srgbClr val="FF0000"/>
                </a:solidFill>
              </a:rPr>
              <a:t>FrieslandCampina</a:t>
            </a:r>
            <a:r>
              <a:rPr lang="en-US" baseline="0" dirty="0" smtClean="0"/>
              <a:t> - </a:t>
            </a:r>
            <a:r>
              <a:rPr lang="en-US" baseline="0" dirty="0" err="1" smtClean="0"/>
              <a:t>FutureChemistry</a:t>
            </a:r>
            <a:r>
              <a:rPr lang="en-US" baseline="0" dirty="0" smtClean="0"/>
              <a:t> Holding - </a:t>
            </a:r>
            <a:r>
              <a:rPr lang="en-US" baseline="0" dirty="0" err="1" smtClean="0"/>
              <a:t>HyET</a:t>
            </a:r>
            <a:r>
              <a:rPr lang="en-US" baseline="0" dirty="0" smtClean="0"/>
              <a:t> - </a:t>
            </a:r>
            <a:r>
              <a:rPr lang="en-US" baseline="0" dirty="0" err="1" smtClean="0"/>
              <a:t>Innosieve</a:t>
            </a:r>
            <a:r>
              <a:rPr lang="en-US" baseline="0" dirty="0" smtClean="0"/>
              <a:t> Diagnostics - ISIS - Innovative Solutions In Space - IVAM Environmental Research UVA - KWR Water - Leiden Probe Microscopy - </a:t>
            </a:r>
            <a:r>
              <a:rPr lang="en-US" baseline="0" dirty="0" err="1" smtClean="0"/>
              <a:t>LinXis</a:t>
            </a:r>
            <a:r>
              <a:rPr lang="en-US" baseline="0" dirty="0" smtClean="0"/>
              <a:t> - LioniX  - MA3 Solutions  -MAPPER Lithography </a:t>
            </a:r>
            <a:r>
              <a:rPr lang="en-US" baseline="0" dirty="0" err="1" smtClean="0"/>
              <a:t>Medspray</a:t>
            </a:r>
            <a:r>
              <a:rPr lang="en-US" baseline="0" dirty="0" smtClean="0"/>
              <a:t> - XMEMS - </a:t>
            </a:r>
            <a:r>
              <a:rPr lang="en-US" baseline="0" dirty="0" err="1" smtClean="0"/>
              <a:t>MicroDish</a:t>
            </a:r>
            <a:r>
              <a:rPr lang="en-US" baseline="0" dirty="0" smtClean="0"/>
              <a:t> - </a:t>
            </a:r>
            <a:r>
              <a:rPr lang="en-US" baseline="0" dirty="0" err="1" smtClean="0"/>
              <a:t>MicroNextt</a:t>
            </a:r>
            <a:r>
              <a:rPr lang="en-US" baseline="0" dirty="0" smtClean="0"/>
              <a:t> - </a:t>
            </a:r>
            <a:r>
              <a:rPr lang="en-US" baseline="0" dirty="0" err="1" smtClean="0"/>
              <a:t>Micronit</a:t>
            </a:r>
            <a:r>
              <a:rPr lang="en-US" baseline="0" dirty="0" smtClean="0"/>
              <a:t> Microfluidics -  Minus9 - Nano-FM - </a:t>
            </a:r>
            <a:r>
              <a:rPr lang="en-US" baseline="0" dirty="0" err="1" smtClean="0"/>
              <a:t>Nanomi</a:t>
            </a:r>
            <a:r>
              <a:rPr lang="en-US" baseline="0" dirty="0" smtClean="0"/>
              <a:t> - </a:t>
            </a:r>
            <a:r>
              <a:rPr lang="en-US" baseline="0" dirty="0" err="1" smtClean="0"/>
              <a:t>Nanosens</a:t>
            </a:r>
            <a:r>
              <a:rPr lang="en-US" baseline="0" dirty="0" smtClean="0"/>
              <a:t> - Nikon Instruments Europe - NT-MDT Europe - </a:t>
            </a:r>
            <a:r>
              <a:rPr lang="en-US" baseline="0" dirty="0" smtClean="0">
                <a:solidFill>
                  <a:srgbClr val="FF0000"/>
                </a:solidFill>
              </a:rPr>
              <a:t>NXP Semiconductors </a:t>
            </a:r>
            <a:r>
              <a:rPr lang="en-US" baseline="0" dirty="0" smtClean="0"/>
              <a:t>-</a:t>
            </a:r>
            <a:r>
              <a:rPr lang="en-US" baseline="0" dirty="0" smtClean="0">
                <a:solidFill>
                  <a:srgbClr val="FF0000"/>
                </a:solidFill>
              </a:rPr>
              <a:t> Océ Technologies NV </a:t>
            </a:r>
            <a:r>
              <a:rPr lang="en-US" baseline="0" dirty="0" smtClean="0"/>
              <a:t>- OM&amp;T</a:t>
            </a:r>
            <a:r>
              <a:rPr lang="en-US" dirty="0" smtClean="0"/>
              <a:t> </a:t>
            </a:r>
            <a:r>
              <a:rPr lang="en-US" baseline="0" dirty="0" err="1" smtClean="0"/>
              <a:t>Ostendum</a:t>
            </a:r>
            <a:r>
              <a:rPr lang="en-US" baseline="0" dirty="0" smtClean="0"/>
              <a:t> R&amp;D - OTB Solar - </a:t>
            </a:r>
            <a:r>
              <a:rPr lang="en-US" baseline="0" dirty="0" err="1" smtClean="0"/>
              <a:t>PamGene</a:t>
            </a:r>
            <a:r>
              <a:rPr lang="en-US" baseline="0" dirty="0" smtClean="0"/>
              <a:t> International - </a:t>
            </a:r>
            <a:r>
              <a:rPr lang="en-US" baseline="0" dirty="0" err="1" smtClean="0">
                <a:solidFill>
                  <a:srgbClr val="FF0000"/>
                </a:solidFill>
              </a:rPr>
              <a:t>PANalytical</a:t>
            </a:r>
            <a:r>
              <a:rPr lang="en-US" baseline="0" dirty="0" smtClean="0"/>
              <a:t> - </a:t>
            </a:r>
            <a:r>
              <a:rPr lang="en-US" baseline="0" dirty="0" smtClean="0">
                <a:solidFill>
                  <a:srgbClr val="FF0000"/>
                </a:solidFill>
              </a:rPr>
              <a:t>Philips Electronics Nederland </a:t>
            </a:r>
            <a:r>
              <a:rPr lang="en-US" baseline="0" dirty="0" smtClean="0"/>
              <a:t>- </a:t>
            </a:r>
            <a:r>
              <a:rPr lang="en-US" baseline="0" dirty="0" err="1" smtClean="0"/>
              <a:t>PhoeniX</a:t>
            </a:r>
            <a:r>
              <a:rPr lang="en-US" baseline="0" dirty="0" smtClean="0"/>
              <a:t> - </a:t>
            </a:r>
            <a:r>
              <a:rPr lang="en-US" baseline="0" dirty="0" err="1" smtClean="0"/>
              <a:t>Phycom</a:t>
            </a:r>
            <a:r>
              <a:rPr lang="en-US" baseline="0" dirty="0" smtClean="0"/>
              <a:t> - </a:t>
            </a:r>
            <a:r>
              <a:rPr lang="en-US" baseline="0" dirty="0" err="1" smtClean="0"/>
              <a:t>PhytoGeniX</a:t>
            </a:r>
            <a:r>
              <a:rPr lang="en-US" baseline="0" dirty="0" smtClean="0"/>
              <a:t>  </a:t>
            </a:r>
            <a:r>
              <a:rPr lang="en-US" baseline="0" dirty="0" err="1" smtClean="0"/>
              <a:t>Polyvation</a:t>
            </a:r>
            <a:r>
              <a:rPr lang="en-US" baseline="0" dirty="0" smtClean="0"/>
              <a:t> - </a:t>
            </a:r>
            <a:r>
              <a:rPr lang="en-US" baseline="0" dirty="0" err="1" smtClean="0"/>
              <a:t>Podiceps</a:t>
            </a:r>
            <a:r>
              <a:rPr lang="en-US" baseline="0" dirty="0" smtClean="0"/>
              <a:t> </a:t>
            </a:r>
            <a:r>
              <a:rPr lang="en-US" baseline="0" dirty="0" err="1" smtClean="0"/>
              <a:t>Purac</a:t>
            </a:r>
            <a:r>
              <a:rPr lang="en-US" baseline="0" dirty="0" smtClean="0"/>
              <a:t> </a:t>
            </a:r>
            <a:r>
              <a:rPr lang="en-US" baseline="0" dirty="0" err="1" smtClean="0"/>
              <a:t>Biochem</a:t>
            </a:r>
            <a:r>
              <a:rPr lang="en-US" baseline="0" dirty="0" smtClean="0"/>
              <a:t> - QTIS/e - </a:t>
            </a:r>
            <a:r>
              <a:rPr lang="en-US" baseline="0" dirty="0" smtClean="0">
                <a:solidFill>
                  <a:srgbClr val="FF0000"/>
                </a:solidFill>
              </a:rPr>
              <a:t>Shell Global Solutions International</a:t>
            </a:r>
            <a:r>
              <a:rPr lang="en-US" baseline="0" dirty="0" smtClean="0"/>
              <a:t> – </a:t>
            </a:r>
            <a:r>
              <a:rPr lang="en-US" baseline="0" dirty="0" err="1" smtClean="0"/>
              <a:t>SmartTip</a:t>
            </a:r>
            <a:r>
              <a:rPr lang="en-US" baseline="0" dirty="0" smtClean="0"/>
              <a:t> -  </a:t>
            </a:r>
            <a:r>
              <a:rPr lang="en-US" baseline="0" dirty="0" err="1" smtClean="0"/>
              <a:t>SolMateS</a:t>
            </a:r>
            <a:r>
              <a:rPr lang="en-US" baseline="0" dirty="0" smtClean="0"/>
              <a:t> - Stork </a:t>
            </a:r>
            <a:r>
              <a:rPr lang="en-US" baseline="0" dirty="0" err="1" smtClean="0"/>
              <a:t>Veco</a:t>
            </a:r>
            <a:r>
              <a:rPr lang="en-US" baseline="0" dirty="0" smtClean="0"/>
              <a:t> - </a:t>
            </a:r>
            <a:r>
              <a:rPr lang="en-US" baseline="0" dirty="0" err="1" smtClean="0"/>
              <a:t>Surfix</a:t>
            </a:r>
            <a:r>
              <a:rPr lang="en-US" baseline="0" dirty="0" smtClean="0"/>
              <a:t> - </a:t>
            </a:r>
            <a:r>
              <a:rPr lang="en-US" baseline="0" dirty="0" err="1" smtClean="0"/>
              <a:t>SyMo-Chem</a:t>
            </a:r>
            <a:r>
              <a:rPr lang="en-US" baseline="0" dirty="0" smtClean="0"/>
              <a:t> - </a:t>
            </a:r>
            <a:r>
              <a:rPr lang="en-US" baseline="0" dirty="0" err="1" smtClean="0"/>
              <a:t>Syncom</a:t>
            </a:r>
            <a:r>
              <a:rPr lang="en-US" baseline="0" dirty="0" smtClean="0"/>
              <a:t> – Syngenta - </a:t>
            </a:r>
            <a:r>
              <a:rPr lang="en-US" baseline="0" dirty="0" err="1" smtClean="0"/>
              <a:t>Synvolux</a:t>
            </a:r>
            <a:r>
              <a:rPr lang="en-US" baseline="0" dirty="0" smtClean="0"/>
              <a:t> therapeutics  - </a:t>
            </a:r>
            <a:r>
              <a:rPr lang="en-US" baseline="0" dirty="0" err="1" smtClean="0"/>
              <a:t>SystematIC</a:t>
            </a:r>
            <a:r>
              <a:rPr lang="en-US" baseline="0" dirty="0" smtClean="0"/>
              <a:t> Design - </a:t>
            </a:r>
            <a:r>
              <a:rPr lang="en-US" baseline="0" dirty="0" smtClean="0">
                <a:solidFill>
                  <a:srgbClr val="FF0000"/>
                </a:solidFill>
              </a:rPr>
              <a:t>Thermo Fisher Scientific  </a:t>
            </a:r>
            <a:r>
              <a:rPr lang="en-US" baseline="0" dirty="0" smtClean="0"/>
              <a:t>- </a:t>
            </a:r>
            <a:r>
              <a:rPr lang="en-US" baseline="0" dirty="0" err="1" smtClean="0"/>
              <a:t>Twente</a:t>
            </a:r>
            <a:r>
              <a:rPr lang="en-US" baseline="0" dirty="0" smtClean="0"/>
              <a:t> Solid State Technology - </a:t>
            </a:r>
            <a:r>
              <a:rPr lang="en-US" baseline="0" dirty="0" err="1" smtClean="0"/>
              <a:t>Tytonis</a:t>
            </a:r>
            <a:r>
              <a:rPr lang="en-US" baseline="0" dirty="0" smtClean="0"/>
              <a:t> - </a:t>
            </a:r>
            <a:r>
              <a:rPr lang="en-US" baseline="0" dirty="0" smtClean="0">
                <a:solidFill>
                  <a:srgbClr val="FF0000"/>
                </a:solidFill>
              </a:rPr>
              <a:t>Unilever R &amp; D  </a:t>
            </a:r>
            <a:r>
              <a:rPr lang="en-US" baseline="0" dirty="0" smtClean="0"/>
              <a:t>- U-protein Express - </a:t>
            </a:r>
            <a:r>
              <a:rPr lang="en-US" baseline="0" dirty="0" err="1" smtClean="0"/>
              <a:t>VibSpec</a:t>
            </a:r>
            <a:r>
              <a:rPr lang="en-US" baseline="0" dirty="0" smtClean="0"/>
              <a:t>-Training - </a:t>
            </a:r>
            <a:r>
              <a:rPr lang="en-US" baseline="0" dirty="0" smtClean="0">
                <a:solidFill>
                  <a:srgbClr val="FF0000"/>
                </a:solidFill>
              </a:rPr>
              <a:t>VION Food Nederland - </a:t>
            </a:r>
            <a:r>
              <a:rPr lang="en-US" baseline="0" dirty="0" err="1" smtClean="0">
                <a:solidFill>
                  <a:srgbClr val="FF0000"/>
                </a:solidFill>
              </a:rPr>
              <a:t>Vitens</a:t>
            </a:r>
            <a:r>
              <a:rPr lang="en-US" baseline="0" dirty="0" smtClean="0">
                <a:solidFill>
                  <a:srgbClr val="FF0000"/>
                </a:solidFill>
              </a:rPr>
              <a:t> </a:t>
            </a:r>
            <a:r>
              <a:rPr lang="en-US" baseline="0" dirty="0" err="1" smtClean="0">
                <a:solidFill>
                  <a:srgbClr val="FF0000"/>
                </a:solidFill>
              </a:rPr>
              <a:t>Laboratorium</a:t>
            </a:r>
            <a:r>
              <a:rPr lang="en-US" baseline="0" dirty="0" smtClean="0">
                <a:solidFill>
                  <a:srgbClr val="FF0000"/>
                </a:solidFill>
              </a:rPr>
              <a:t> </a:t>
            </a:r>
            <a:r>
              <a:rPr lang="en-US" baseline="0" dirty="0" smtClean="0"/>
              <a:t>-</a:t>
            </a:r>
            <a:r>
              <a:rPr lang="en-US" baseline="0" dirty="0" smtClean="0">
                <a:solidFill>
                  <a:srgbClr val="FF0000"/>
                </a:solidFill>
              </a:rPr>
              <a:t> </a:t>
            </a:r>
            <a:r>
              <a:rPr lang="en-US" baseline="0" dirty="0" smtClean="0"/>
              <a:t>X-Flow - </a:t>
            </a:r>
            <a:r>
              <a:rPr lang="en-US" baseline="0" dirty="0" err="1" smtClean="0"/>
              <a:t>XiO</a:t>
            </a:r>
            <a:r>
              <a:rPr lang="en-US" baseline="0" dirty="0" smtClean="0"/>
              <a:t> Photonics </a:t>
            </a:r>
          </a:p>
        </p:txBody>
      </p:sp>
    </p:spTree>
    <p:extLst>
      <p:ext uri="{BB962C8B-B14F-4D97-AF65-F5344CB8AC3E}">
        <p14:creationId xmlns:p14="http://schemas.microsoft.com/office/powerpoint/2010/main" val="3436526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188640"/>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numbers</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52736"/>
            <a:ext cx="1491234" cy="1728192"/>
          </a:xfrm>
          <a:prstGeom prst="rect">
            <a:avLst/>
          </a:prstGeom>
        </p:spPr>
      </p:pic>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Rectangle 1"/>
          <p:cNvSpPr>
            <a:spLocks noChangeArrowheads="1"/>
          </p:cNvSpPr>
          <p:nvPr/>
        </p:nvSpPr>
        <p:spPr bwMode="auto">
          <a:xfrm>
            <a:off x="1619672" y="1021379"/>
            <a:ext cx="737856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3200" dirty="0" smtClean="0">
                <a:ea typeface="Times New Roman" pitchFamily="18" charset="0"/>
                <a:cs typeface="Times New Roman" pitchFamily="18" charset="0"/>
              </a:rPr>
              <a:t>Investments</a:t>
            </a:r>
            <a:r>
              <a:rPr lang="en-GB" sz="3200" dirty="0">
                <a:solidFill>
                  <a:prstClr val="black"/>
                </a:solidFill>
                <a:ea typeface="Times New Roman" pitchFamily="18" charset="0"/>
                <a:cs typeface="Times New Roman" pitchFamily="18" charset="0"/>
              </a:rPr>
              <a:t> </a:t>
            </a:r>
            <a:r>
              <a:rPr lang="en-GB" sz="3200" dirty="0" smtClean="0">
                <a:solidFill>
                  <a:prstClr val="black"/>
                </a:solidFill>
                <a:ea typeface="Times New Roman" pitchFamily="18" charset="0"/>
                <a:cs typeface="Times New Roman" pitchFamily="18" charset="0"/>
              </a:rPr>
              <a:t>in </a:t>
            </a:r>
            <a:r>
              <a:rPr lang="en-GB" sz="3200" dirty="0" err="1">
                <a:solidFill>
                  <a:prstClr val="black"/>
                </a:solidFill>
                <a:ea typeface="Times New Roman" pitchFamily="18" charset="0"/>
                <a:cs typeface="Times New Roman" pitchFamily="18" charset="0"/>
              </a:rPr>
              <a:t>nano</a:t>
            </a:r>
            <a:r>
              <a:rPr lang="en-GB" sz="3200" dirty="0">
                <a:solidFill>
                  <a:prstClr val="black"/>
                </a:solidFill>
                <a:ea typeface="Times New Roman" pitchFamily="18" charset="0"/>
                <a:cs typeface="Times New Roman" pitchFamily="18" charset="0"/>
              </a:rPr>
              <a:t> in </a:t>
            </a:r>
            <a:r>
              <a:rPr lang="en-GB" sz="3200" dirty="0" smtClean="0">
                <a:solidFill>
                  <a:prstClr val="black"/>
                </a:solidFill>
                <a:ea typeface="Times New Roman" pitchFamily="18" charset="0"/>
                <a:cs typeface="Times New Roman" pitchFamily="18" charset="0"/>
              </a:rPr>
              <a:t>2015</a:t>
            </a:r>
            <a:endParaRPr lang="en-GB" sz="3200" i="1" dirty="0">
              <a:solidFill>
                <a:prstClr val="black"/>
              </a:solidFill>
              <a:ea typeface="Times New Roman" pitchFamily="18" charset="0"/>
              <a:cs typeface="Times New Roman" pitchFamily="18" charset="0"/>
            </a:endParaRPr>
          </a:p>
          <a:p>
            <a:pPr lvl="0" fontAlgn="base">
              <a:spcBef>
                <a:spcPct val="0"/>
              </a:spcBef>
              <a:spcAft>
                <a:spcPct val="0"/>
              </a:spcAft>
            </a:pPr>
            <a:endParaRPr lang="en-GB" dirty="0" smtClean="0">
              <a:ea typeface="Times New Roman" pitchFamily="18" charset="0"/>
              <a:cs typeface="Times New Roman" pitchFamily="18" charset="0"/>
            </a:endParaRPr>
          </a:p>
          <a:p>
            <a:pPr lvl="0" fontAlgn="base">
              <a:spcBef>
                <a:spcPct val="0"/>
              </a:spcBef>
              <a:spcAft>
                <a:spcPct val="0"/>
              </a:spcAft>
            </a:pPr>
            <a:r>
              <a:rPr lang="en-GB" sz="2400" dirty="0" smtClean="0">
                <a:ea typeface="Times New Roman" pitchFamily="18" charset="0"/>
                <a:cs typeface="Times New Roman" pitchFamily="18" charset="0"/>
              </a:rPr>
              <a:t>Investments of industry in </a:t>
            </a:r>
            <a:r>
              <a:rPr lang="en-GB" sz="2400" dirty="0" err="1" smtClean="0">
                <a:ea typeface="Times New Roman" pitchFamily="18" charset="0"/>
                <a:cs typeface="Times New Roman" pitchFamily="18" charset="0"/>
              </a:rPr>
              <a:t>nano</a:t>
            </a:r>
            <a:r>
              <a:rPr lang="en-GB" sz="2400" dirty="0" smtClean="0">
                <a:ea typeface="Times New Roman" pitchFamily="18" charset="0"/>
                <a:cs typeface="Times New Roman" pitchFamily="18" charset="0"/>
              </a:rPr>
              <a:t> 	M</a:t>
            </a:r>
            <a:r>
              <a:rPr lang="en-GB" sz="2400" dirty="0">
                <a:ea typeface="Times New Roman" pitchFamily="18" charset="0"/>
                <a:cs typeface="Times New Roman" pitchFamily="18" charset="0"/>
              </a:rPr>
              <a:t>€ 7</a:t>
            </a:r>
            <a:r>
              <a:rPr lang="en-GB" sz="2400" dirty="0" smtClean="0">
                <a:ea typeface="Times New Roman" pitchFamily="18" charset="0"/>
                <a:cs typeface="Times New Roman" pitchFamily="18" charset="0"/>
              </a:rPr>
              <a:t>0 (35 % </a:t>
            </a:r>
            <a:r>
              <a:rPr lang="en-GB" sz="2400" dirty="0">
                <a:ea typeface="Times New Roman" pitchFamily="18" charset="0"/>
                <a:cs typeface="Times New Roman" pitchFamily="18" charset="0"/>
              </a:rPr>
              <a:t>cash)</a:t>
            </a:r>
            <a:endParaRPr lang="nl-NL" sz="2400"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ea typeface="Times New Roman" pitchFamily="18" charset="0"/>
                <a:cs typeface="Times New Roman" pitchFamily="18" charset="0"/>
              </a:rPr>
              <a:t>Grants Dutch science foundations 	M€ 50</a:t>
            </a:r>
            <a:endParaRPr kumimoji="0" lang="nl-NL"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ea typeface="Times New Roman" pitchFamily="18" charset="0"/>
                <a:cs typeface="Times New Roman" pitchFamily="18" charset="0"/>
              </a:rPr>
              <a:t>EU grants and projects on </a:t>
            </a:r>
            <a:r>
              <a:rPr kumimoji="0" lang="en-GB" sz="2400" b="0" i="0" u="none" strike="noStrike" cap="none" normalizeH="0" baseline="0" dirty="0" err="1" smtClean="0">
                <a:ln>
                  <a:noFill/>
                </a:ln>
                <a:solidFill>
                  <a:schemeClr val="tx1"/>
                </a:solidFill>
                <a:effectLst/>
                <a:ea typeface="Times New Roman" pitchFamily="18" charset="0"/>
                <a:cs typeface="Times New Roman" pitchFamily="18" charset="0"/>
              </a:rPr>
              <a:t>nano</a:t>
            </a:r>
            <a:r>
              <a:rPr kumimoji="0" lang="en-GB" sz="2400" b="0" i="0" u="none" strike="noStrike" cap="none" normalizeH="0" baseline="0" dirty="0" smtClean="0">
                <a:ln>
                  <a:noFill/>
                </a:ln>
                <a:solidFill>
                  <a:schemeClr val="tx1"/>
                </a:solidFill>
                <a:effectLst/>
                <a:ea typeface="Times New Roman" pitchFamily="18" charset="0"/>
                <a:cs typeface="Times New Roman" pitchFamily="18" charset="0"/>
              </a:rPr>
              <a:t>	M€ 20</a:t>
            </a:r>
          </a:p>
          <a:p>
            <a:pPr marL="0" marR="0" lvl="0" indent="0" algn="l" defTabSz="914400" rtl="0" eaLnBrk="0" fontAlgn="base" latinLnBrk="0" hangingPunct="0">
              <a:lnSpc>
                <a:spcPct val="100000"/>
              </a:lnSpc>
              <a:spcBef>
                <a:spcPct val="0"/>
              </a:spcBef>
              <a:spcAft>
                <a:spcPct val="0"/>
              </a:spcAft>
              <a:buClrTx/>
              <a:buSzTx/>
              <a:buFontTx/>
              <a:buNone/>
              <a:tabLst/>
            </a:pPr>
            <a:endParaRPr lang="en-GB" dirty="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3200" dirty="0" smtClean="0">
                <a:ea typeface="Times New Roman" pitchFamily="18" charset="0"/>
                <a:cs typeface="Times New Roman" pitchFamily="18" charset="0"/>
              </a:rPr>
              <a:t>Deliverables in </a:t>
            </a:r>
            <a:r>
              <a:rPr lang="en-GB" sz="3200" dirty="0" err="1" smtClean="0">
                <a:ea typeface="Times New Roman" pitchFamily="18" charset="0"/>
                <a:cs typeface="Times New Roman" pitchFamily="18" charset="0"/>
              </a:rPr>
              <a:t>nano</a:t>
            </a:r>
            <a:r>
              <a:rPr lang="en-GB" sz="3200" dirty="0" smtClean="0">
                <a:ea typeface="Times New Roman" pitchFamily="18" charset="0"/>
                <a:cs typeface="Times New Roman" pitchFamily="18" charset="0"/>
              </a:rPr>
              <a:t> in 2015:</a:t>
            </a:r>
          </a:p>
          <a:p>
            <a:pPr marL="0" marR="0" lvl="0" indent="0" algn="l" defTabSz="914400" rtl="0" eaLnBrk="0" fontAlgn="base" latinLnBrk="0" hangingPunct="0">
              <a:lnSpc>
                <a:spcPct val="100000"/>
              </a:lnSpc>
              <a:spcBef>
                <a:spcPct val="0"/>
              </a:spcBef>
              <a:spcAft>
                <a:spcPct val="0"/>
              </a:spcAft>
              <a:buClrTx/>
              <a:buSzTx/>
              <a:buFontTx/>
              <a:buNone/>
              <a:tabLst/>
            </a:pPr>
            <a:endParaRPr lang="en-GB" dirty="0" smtClean="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dirty="0" smtClean="0">
                <a:ea typeface="Times New Roman" pitchFamily="18" charset="0"/>
                <a:cs typeface="Times New Roman" pitchFamily="18" charset="0"/>
              </a:rPr>
              <a:t>Labour: over 1000 jobs in </a:t>
            </a:r>
            <a:r>
              <a:rPr lang="en-GB" sz="2400" dirty="0" err="1" smtClean="0">
                <a:ea typeface="Times New Roman" pitchFamily="18" charset="0"/>
                <a:cs typeface="Times New Roman" pitchFamily="18" charset="0"/>
              </a:rPr>
              <a:t>nano</a:t>
            </a:r>
            <a:r>
              <a:rPr lang="en-GB" sz="2400" dirty="0" smtClean="0">
                <a:ea typeface="Times New Roman" pitchFamily="18" charset="0"/>
                <a:cs typeface="Times New Roman" pitchFamily="18" charset="0"/>
              </a:rPr>
              <a:t>-related high tech </a:t>
            </a:r>
            <a:r>
              <a:rPr lang="en-GB" sz="2400" dirty="0" smtClean="0">
                <a:solidFill>
                  <a:srgbClr val="FF0000"/>
                </a:solidFill>
                <a:ea typeface="Times New Roman" pitchFamily="18" charset="0"/>
                <a:cs typeface="Times New Roman" pitchFamily="18" charset="0"/>
              </a:rPr>
              <a:t>extra</a:t>
            </a:r>
          </a:p>
          <a:p>
            <a:pPr lvl="0" eaLnBrk="0" fontAlgn="base" hangingPunct="0">
              <a:spcBef>
                <a:spcPct val="0"/>
              </a:spcBef>
              <a:spcAft>
                <a:spcPct val="0"/>
              </a:spcAft>
            </a:pPr>
            <a:r>
              <a:rPr lang="en-GB" sz="2400" dirty="0" smtClean="0">
                <a:ea typeface="Times New Roman" pitchFamily="18" charset="0"/>
                <a:cs typeface="Times New Roman" pitchFamily="18" charset="0"/>
              </a:rPr>
              <a:t>Number of start-up companies on </a:t>
            </a:r>
            <a:r>
              <a:rPr lang="en-GB" sz="2400" dirty="0" err="1" smtClean="0">
                <a:ea typeface="Times New Roman" pitchFamily="18" charset="0"/>
                <a:cs typeface="Times New Roman" pitchFamily="18" charset="0"/>
              </a:rPr>
              <a:t>nano</a:t>
            </a:r>
            <a:r>
              <a:rPr lang="en-GB" sz="2400" dirty="0" smtClean="0">
                <a:ea typeface="Times New Roman" pitchFamily="18" charset="0"/>
                <a:cs typeface="Times New Roman" pitchFamily="18" charset="0"/>
              </a:rPr>
              <a:t>:  15</a:t>
            </a:r>
          </a:p>
          <a:p>
            <a:pPr lvl="0" eaLnBrk="0" fontAlgn="base" hangingPunct="0">
              <a:spcBef>
                <a:spcPct val="0"/>
              </a:spcBef>
              <a:spcAft>
                <a:spcPct val="0"/>
              </a:spcAft>
            </a:pPr>
            <a:r>
              <a:rPr lang="en-GB" sz="2400" dirty="0" smtClean="0">
                <a:ea typeface="Times New Roman" pitchFamily="18" charset="0"/>
                <a:cs typeface="Times New Roman" pitchFamily="18" charset="0"/>
              </a:rPr>
              <a:t>Number of patents: </a:t>
            </a:r>
            <a:r>
              <a:rPr lang="en-US" sz="2400" dirty="0" smtClean="0"/>
              <a:t>3</a:t>
            </a:r>
            <a:r>
              <a:rPr lang="en-US" sz="2400" baseline="30000" dirty="0" smtClean="0"/>
              <a:t>rd</a:t>
            </a:r>
            <a:r>
              <a:rPr lang="en-US" sz="2400" dirty="0" smtClean="0"/>
              <a:t>  </a:t>
            </a:r>
            <a:r>
              <a:rPr lang="en-US" sz="2400" dirty="0"/>
              <a:t>country in Europe on </a:t>
            </a:r>
            <a:r>
              <a:rPr lang="en-US" sz="2400" dirty="0" err="1" smtClean="0"/>
              <a:t>nano</a:t>
            </a:r>
            <a:r>
              <a:rPr lang="en-US" sz="2400" dirty="0" smtClean="0"/>
              <a:t> </a:t>
            </a:r>
            <a:r>
              <a:rPr lang="en-US" sz="2400" dirty="0"/>
              <a:t>and the 6</a:t>
            </a:r>
            <a:r>
              <a:rPr lang="en-US" sz="2400" baseline="30000" dirty="0"/>
              <a:t>th</a:t>
            </a:r>
            <a:r>
              <a:rPr lang="en-US" sz="2400" dirty="0"/>
              <a:t> country worldwide</a:t>
            </a:r>
            <a:r>
              <a:rPr lang="en-GB" sz="2400" dirty="0" smtClean="0">
                <a:ea typeface="Times New Roman" pitchFamily="18" charset="0"/>
                <a:cs typeface="Times New Roman" pitchFamily="18" charset="0"/>
              </a:rPr>
              <a:t>	   </a:t>
            </a:r>
          </a:p>
          <a:p>
            <a:pPr lvl="0" eaLnBrk="0" fontAlgn="base" hangingPunct="0">
              <a:spcBef>
                <a:spcPct val="0"/>
              </a:spcBef>
              <a:spcAft>
                <a:spcPct val="0"/>
              </a:spcAft>
            </a:pPr>
            <a:r>
              <a:rPr lang="en-GB" sz="2400" dirty="0" smtClean="0">
                <a:ea typeface="Times New Roman" pitchFamily="18" charset="0"/>
                <a:cs typeface="Times New Roman" pitchFamily="18" charset="0"/>
              </a:rPr>
              <a:t>Number of </a:t>
            </a:r>
            <a:r>
              <a:rPr kumimoji="0" lang="en-GB" sz="2400" b="0" i="0" u="none" strike="noStrike" cap="none" normalizeH="0" baseline="0" dirty="0" smtClean="0">
                <a:ln>
                  <a:noFill/>
                </a:ln>
                <a:solidFill>
                  <a:schemeClr val="tx1"/>
                </a:solidFill>
                <a:effectLst/>
                <a:ea typeface="Times New Roman" pitchFamily="18" charset="0"/>
                <a:cs typeface="Times New Roman" pitchFamily="18" charset="0"/>
              </a:rPr>
              <a:t>theses on nanotechnology:   260</a:t>
            </a:r>
            <a:endParaRPr kumimoji="0" lang="en-GB" sz="2400" b="0" i="0" u="none" strike="noStrike" cap="none" normalizeH="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dirty="0" smtClean="0">
                <a:ea typeface="Times New Roman" pitchFamily="18" charset="0"/>
                <a:cs typeface="Times New Roman" pitchFamily="18" charset="0"/>
              </a:rPr>
              <a:t>Number of papers in Web of Science:  1400</a:t>
            </a:r>
          </a:p>
          <a:p>
            <a:pPr eaLnBrk="0" fontAlgn="base" hangingPunct="0">
              <a:spcBef>
                <a:spcPct val="0"/>
              </a:spcBef>
              <a:spcAft>
                <a:spcPct val="0"/>
              </a:spcAft>
            </a:pPr>
            <a:r>
              <a:rPr kumimoji="0" lang="en-GB" b="0" i="0" u="none" strike="noStrike" cap="none" normalizeH="0" dirty="0" smtClean="0">
                <a:ln>
                  <a:noFill/>
                </a:ln>
                <a:solidFill>
                  <a:schemeClr val="tx1"/>
                </a:solidFill>
                <a:effectLst/>
                <a:ea typeface="Times New Roman" pitchFamily="18" charset="0"/>
                <a:cs typeface="Times New Roman" pitchFamily="18" charset="0"/>
              </a:rPr>
              <a:t>	</a:t>
            </a:r>
            <a:endParaRPr kumimoji="0" lang="en-GB"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908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txBox="1">
            <a:spLocks/>
          </p:cNvSpPr>
          <p:nvPr/>
        </p:nvSpPr>
        <p:spPr>
          <a:xfrm>
            <a:off x="467544" y="116632"/>
            <a:ext cx="8229600" cy="720080"/>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Arial Narrow" pitchFamily="34" charset="0"/>
                <a:ea typeface="+mj-ea"/>
                <a:cs typeface="+mj-cs"/>
              </a:rPr>
              <a:t>Nano</a:t>
            </a:r>
            <a:r>
              <a:rPr kumimoji="0" lang="en-US" sz="4400" b="0" i="0" u="none" strike="noStrike" kern="1200" cap="none" spc="0" normalizeH="0" baseline="0" noProof="0" dirty="0" smtClean="0">
                <a:ln>
                  <a:noFill/>
                </a:ln>
                <a:solidFill>
                  <a:srgbClr val="FF0000"/>
                </a:solidFill>
                <a:effectLst/>
                <a:uLnTx/>
                <a:uFillTx/>
                <a:latin typeface="Arial Narrow" pitchFamily="34" charset="0"/>
                <a:ea typeface="+mj-ea"/>
                <a:cs typeface="+mj-cs"/>
              </a:rPr>
              <a:t> in the Netherlands </a:t>
            </a:r>
            <a:r>
              <a:rPr kumimoji="0" lang="en-US" sz="3600" b="0" i="0" u="none" strike="noStrike" kern="1200" cap="none" spc="0" normalizeH="0" baseline="0" noProof="0" dirty="0" smtClean="0">
                <a:ln>
                  <a:noFill/>
                </a:ln>
                <a:solidFill>
                  <a:srgbClr val="FF0000"/>
                </a:solidFill>
                <a:effectLst/>
                <a:uLnTx/>
                <a:uFillTx/>
                <a:latin typeface="Arial Narrow" pitchFamily="34" charset="0"/>
                <a:ea typeface="+mj-ea"/>
                <a:cs typeface="+mj-cs"/>
              </a:rPr>
              <a:t>regions</a:t>
            </a:r>
            <a:endParaRPr kumimoji="0" lang="nl-NL" sz="3600" b="0" i="0" u="none" strike="noStrike" kern="1200" cap="none" spc="0" normalizeH="0" baseline="0" noProof="0" dirty="0">
              <a:ln>
                <a:noFill/>
              </a:ln>
              <a:solidFill>
                <a:srgbClr val="FF0000"/>
              </a:solidFill>
              <a:effectLst/>
              <a:uLnTx/>
              <a:uFillTx/>
              <a:latin typeface="Arial Narrow" pitchFamily="34" charset="0"/>
              <a:ea typeface="+mj-ea"/>
              <a:cs typeface="+mj-cs"/>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1484785"/>
            <a:ext cx="3478876" cy="4031673"/>
          </a:xfrm>
          <a:prstGeom prst="rect">
            <a:avLst/>
          </a:prstGeom>
        </p:spPr>
      </p:pic>
      <p:sp>
        <p:nvSpPr>
          <p:cNvPr id="23" name="Rectangle 22"/>
          <p:cNvSpPr/>
          <p:nvPr/>
        </p:nvSpPr>
        <p:spPr>
          <a:xfrm>
            <a:off x="179512" y="0"/>
            <a:ext cx="216024" cy="908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92080" y="4653137"/>
            <a:ext cx="1992853" cy="1200329"/>
          </a:xfrm>
          <a:prstGeom prst="rect">
            <a:avLst/>
          </a:prstGeom>
        </p:spPr>
        <p:txBody>
          <a:bodyPr wrap="none">
            <a:spAutoFit/>
          </a:bodyPr>
          <a:lstStyle/>
          <a:p>
            <a:pPr marL="0" lvl="1"/>
            <a:r>
              <a:rPr lang="en-US" b="1" dirty="0" smtClean="0">
                <a:solidFill>
                  <a:srgbClr val="009900"/>
                </a:solidFill>
                <a:effectLst>
                  <a:outerShdw blurRad="38100" dist="38100" dir="2700000" algn="tl">
                    <a:srgbClr val="000000">
                      <a:alpha val="43137"/>
                    </a:srgbClr>
                  </a:outerShdw>
                </a:effectLst>
              </a:rPr>
              <a:t>SOUTH</a:t>
            </a:r>
          </a:p>
          <a:p>
            <a:pPr marL="0" lvl="1"/>
            <a:r>
              <a:rPr lang="en-US" b="1" dirty="0" err="1" smtClean="0">
                <a:solidFill>
                  <a:srgbClr val="009900"/>
                </a:solidFill>
              </a:rPr>
              <a:t>Brainport</a:t>
            </a:r>
            <a:endParaRPr lang="en-US" b="1" dirty="0" smtClean="0">
              <a:solidFill>
                <a:srgbClr val="009900"/>
              </a:solidFill>
            </a:endParaRPr>
          </a:p>
          <a:p>
            <a:pPr marL="0" lvl="1"/>
            <a:r>
              <a:rPr lang="en-US" b="1" dirty="0" smtClean="0">
                <a:solidFill>
                  <a:srgbClr val="009900"/>
                </a:solidFill>
              </a:rPr>
              <a:t>ASML</a:t>
            </a:r>
            <a:r>
              <a:rPr lang="en-US" b="1" dirty="0">
                <a:solidFill>
                  <a:srgbClr val="009900"/>
                </a:solidFill>
              </a:rPr>
              <a:t>, </a:t>
            </a:r>
            <a:r>
              <a:rPr lang="en-US" b="1" dirty="0" smtClean="0">
                <a:solidFill>
                  <a:srgbClr val="009900"/>
                </a:solidFill>
              </a:rPr>
              <a:t>NXP, Philips</a:t>
            </a:r>
            <a:endParaRPr lang="en-US" b="1" dirty="0">
              <a:solidFill>
                <a:srgbClr val="009900"/>
              </a:solidFill>
            </a:endParaRPr>
          </a:p>
          <a:p>
            <a:r>
              <a:rPr lang="en-US" b="1" dirty="0" err="1" smtClean="0">
                <a:solidFill>
                  <a:srgbClr val="009900"/>
                </a:solidFill>
              </a:rPr>
              <a:t>NanoElectronics</a:t>
            </a:r>
            <a:endParaRPr lang="en-US" b="1" dirty="0">
              <a:solidFill>
                <a:srgbClr val="009900"/>
              </a:solidFill>
            </a:endParaRPr>
          </a:p>
        </p:txBody>
      </p:sp>
      <p:sp>
        <p:nvSpPr>
          <p:cNvPr id="27" name="Rectangle 26"/>
          <p:cNvSpPr/>
          <p:nvPr/>
        </p:nvSpPr>
        <p:spPr>
          <a:xfrm>
            <a:off x="5580113" y="3068960"/>
            <a:ext cx="1864613" cy="1200329"/>
          </a:xfrm>
          <a:prstGeom prst="rect">
            <a:avLst/>
          </a:prstGeom>
        </p:spPr>
        <p:txBody>
          <a:bodyPr wrap="none">
            <a:spAutoFit/>
          </a:bodyPr>
          <a:lstStyle/>
          <a:p>
            <a:pPr marL="742950" lvl="1" indent="-285750"/>
            <a:r>
              <a:rPr lang="en-US" b="1" dirty="0" smtClean="0">
                <a:solidFill>
                  <a:srgbClr val="0070C0"/>
                </a:solidFill>
                <a:effectLst>
                  <a:outerShdw blurRad="38100" dist="38100" dir="2700000" algn="tl">
                    <a:srgbClr val="000000">
                      <a:alpha val="43137"/>
                    </a:srgbClr>
                  </a:outerShdw>
                </a:effectLst>
              </a:rPr>
              <a:t>EAST</a:t>
            </a:r>
          </a:p>
          <a:p>
            <a:pPr marL="742950" lvl="1" indent="-285750"/>
            <a:r>
              <a:rPr lang="en-US" b="1" dirty="0" err="1">
                <a:solidFill>
                  <a:srgbClr val="0070C0"/>
                </a:solidFill>
              </a:rPr>
              <a:t>N</a:t>
            </a:r>
            <a:r>
              <a:rPr lang="en-US" b="1" dirty="0" err="1" smtClean="0">
                <a:solidFill>
                  <a:srgbClr val="0070C0"/>
                </a:solidFill>
              </a:rPr>
              <a:t>anoTechnology</a:t>
            </a:r>
            <a:endParaRPr lang="en-US" b="1" dirty="0" smtClean="0">
              <a:solidFill>
                <a:srgbClr val="0070C0"/>
              </a:solidFill>
            </a:endParaRPr>
          </a:p>
          <a:p>
            <a:pPr marL="742950" lvl="1" indent="-285750"/>
            <a:r>
              <a:rPr lang="en-US" b="1" dirty="0" smtClean="0">
                <a:solidFill>
                  <a:srgbClr val="0070C0"/>
                </a:solidFill>
              </a:rPr>
              <a:t>High </a:t>
            </a:r>
            <a:r>
              <a:rPr lang="en-US" b="1" dirty="0">
                <a:solidFill>
                  <a:srgbClr val="0070C0"/>
                </a:solidFill>
              </a:rPr>
              <a:t>Tech </a:t>
            </a:r>
            <a:r>
              <a:rPr lang="en-US" b="1" dirty="0" smtClean="0">
                <a:solidFill>
                  <a:srgbClr val="0070C0"/>
                </a:solidFill>
              </a:rPr>
              <a:t>factory</a:t>
            </a:r>
          </a:p>
          <a:p>
            <a:pPr marL="742950" lvl="1" indent="-285750"/>
            <a:r>
              <a:rPr lang="en-US" b="1" dirty="0" smtClean="0">
                <a:solidFill>
                  <a:srgbClr val="0070C0"/>
                </a:solidFill>
              </a:rPr>
              <a:t>Food Valley</a:t>
            </a:r>
          </a:p>
        </p:txBody>
      </p:sp>
      <p:sp>
        <p:nvSpPr>
          <p:cNvPr id="30" name="Rectangle 29"/>
          <p:cNvSpPr/>
          <p:nvPr/>
        </p:nvSpPr>
        <p:spPr>
          <a:xfrm>
            <a:off x="5868144" y="1556792"/>
            <a:ext cx="1479892" cy="923330"/>
          </a:xfrm>
          <a:prstGeom prst="rect">
            <a:avLst/>
          </a:prstGeom>
        </p:spPr>
        <p:txBody>
          <a:bodyPr wrap="none">
            <a:spAutoFit/>
          </a:bodyPr>
          <a:lstStyle/>
          <a:p>
            <a:pPr marL="742950" lvl="1" indent="-285750"/>
            <a:r>
              <a:rPr lang="en-US" b="1" dirty="0" smtClean="0">
                <a:solidFill>
                  <a:srgbClr val="CCCC00"/>
                </a:solidFill>
                <a:effectLst>
                  <a:outerShdw blurRad="38100" dist="38100" dir="2700000" algn="tl">
                    <a:srgbClr val="000000">
                      <a:alpha val="43137"/>
                    </a:srgbClr>
                  </a:outerShdw>
                </a:effectLst>
              </a:rPr>
              <a:t>NORTH</a:t>
            </a:r>
          </a:p>
          <a:p>
            <a:pPr marL="742950" lvl="1" indent="-285750"/>
            <a:r>
              <a:rPr lang="en-US" b="1" dirty="0">
                <a:solidFill>
                  <a:srgbClr val="CCCC00"/>
                </a:solidFill>
              </a:rPr>
              <a:t>E</a:t>
            </a:r>
            <a:r>
              <a:rPr lang="en-US" b="1" dirty="0" smtClean="0">
                <a:solidFill>
                  <a:srgbClr val="CCCC00"/>
                </a:solidFill>
              </a:rPr>
              <a:t>nergy Valley</a:t>
            </a:r>
          </a:p>
          <a:p>
            <a:pPr marL="742950" lvl="1" indent="-285750"/>
            <a:r>
              <a:rPr lang="en-US" b="1" dirty="0" smtClean="0">
                <a:solidFill>
                  <a:srgbClr val="CCCC00"/>
                </a:solidFill>
              </a:rPr>
              <a:t>Sensors</a:t>
            </a:r>
            <a:endParaRPr lang="en-US" b="1" dirty="0">
              <a:solidFill>
                <a:srgbClr val="CCCC00"/>
              </a:solidFill>
            </a:endParaRPr>
          </a:p>
        </p:txBody>
      </p:sp>
      <p:sp>
        <p:nvSpPr>
          <p:cNvPr id="32" name="Rectangle 31"/>
          <p:cNvSpPr/>
          <p:nvPr/>
        </p:nvSpPr>
        <p:spPr>
          <a:xfrm>
            <a:off x="1259632" y="2564905"/>
            <a:ext cx="2276472" cy="1200329"/>
          </a:xfrm>
          <a:prstGeom prst="rect">
            <a:avLst/>
          </a:prstGeom>
        </p:spPr>
        <p:txBody>
          <a:bodyPr wrap="none">
            <a:spAutoFit/>
          </a:bodyPr>
          <a:lstStyle/>
          <a:p>
            <a:r>
              <a:rPr lang="en-US" b="1" dirty="0" smtClean="0">
                <a:solidFill>
                  <a:srgbClr val="9966FF"/>
                </a:solidFill>
                <a:effectLst>
                  <a:outerShdw blurRad="38100" dist="38100" dir="2700000" algn="tl">
                    <a:srgbClr val="000000">
                      <a:alpha val="43137"/>
                    </a:srgbClr>
                  </a:outerShdw>
                </a:effectLst>
              </a:rPr>
              <a:t>WEST</a:t>
            </a:r>
          </a:p>
          <a:p>
            <a:r>
              <a:rPr lang="en-US" b="1" dirty="0" err="1" smtClean="0">
                <a:solidFill>
                  <a:srgbClr val="9966FF"/>
                </a:solidFill>
              </a:rPr>
              <a:t>Amolf</a:t>
            </a:r>
            <a:r>
              <a:rPr lang="en-US" b="1" dirty="0" smtClean="0">
                <a:solidFill>
                  <a:srgbClr val="9966FF"/>
                </a:solidFill>
              </a:rPr>
              <a:t> </a:t>
            </a:r>
            <a:r>
              <a:rPr lang="en-US" b="1" dirty="0" err="1">
                <a:solidFill>
                  <a:srgbClr val="9966FF"/>
                </a:solidFill>
              </a:rPr>
              <a:t>N</a:t>
            </a:r>
            <a:r>
              <a:rPr lang="en-US" b="1" dirty="0" err="1" smtClean="0">
                <a:solidFill>
                  <a:srgbClr val="9966FF"/>
                </a:solidFill>
              </a:rPr>
              <a:t>anoPhotonics</a:t>
            </a:r>
            <a:endParaRPr lang="en-US" b="1" dirty="0" smtClean="0">
              <a:solidFill>
                <a:srgbClr val="9966FF"/>
              </a:solidFill>
            </a:endParaRPr>
          </a:p>
          <a:p>
            <a:r>
              <a:rPr lang="en-US" b="1" dirty="0" err="1" smtClean="0">
                <a:solidFill>
                  <a:srgbClr val="9966FF"/>
                </a:solidFill>
              </a:rPr>
              <a:t>BioNano</a:t>
            </a:r>
            <a:endParaRPr lang="en-US" b="1" dirty="0" smtClean="0">
              <a:solidFill>
                <a:srgbClr val="9966FF"/>
              </a:solidFill>
            </a:endParaRPr>
          </a:p>
          <a:p>
            <a:r>
              <a:rPr lang="en-US" b="1" dirty="0" err="1" smtClean="0">
                <a:solidFill>
                  <a:srgbClr val="9966FF"/>
                </a:solidFill>
              </a:rPr>
              <a:t>NanoPhysics</a:t>
            </a:r>
            <a:endParaRPr lang="en-US" b="1" dirty="0">
              <a:solidFill>
                <a:srgbClr val="9966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1206</Words>
  <Application>Microsoft Macintosh PowerPoint</Application>
  <PresentationFormat>On-screen Show (4:3)</PresentationFormat>
  <Paragraphs>270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NanoNextNL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MESA+ Commercialisation</vt:lpstr>
      <vt:lpstr>&gt;50 MESA+ Spin-off’s</vt:lpstr>
      <vt:lpstr>HTSM nano-roadmap future</vt:lpstr>
      <vt:lpstr>HTSM nano-roadmap future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dha_blank</dc:creator>
  <cp:lastModifiedBy>Dave blank</cp:lastModifiedBy>
  <cp:revision>63</cp:revision>
  <dcterms:created xsi:type="dcterms:W3CDTF">2013-09-21T13:39:51Z</dcterms:created>
  <dcterms:modified xsi:type="dcterms:W3CDTF">2016-03-01T11:43:50Z</dcterms:modified>
</cp:coreProperties>
</file>